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13"/>
  </p:notesMasterIdLst>
  <p:sldIdLst>
    <p:sldId id="256" r:id="rId2"/>
    <p:sldId id="257" r:id="rId3"/>
    <p:sldId id="26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F0653E-7649-41BB-B75D-A2618AC7F038}" type="datetimeFigureOut">
              <a:rPr lang="de-DE" smtClean="0"/>
              <a:pPr/>
              <a:t>26.09.2016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C9388-244E-4216-9925-542A98B6FFC5}" type="slidenum">
              <a:rPr lang="de-DE" smtClean="0"/>
              <a:pPr/>
              <a:t>‹Nr.›</a:t>
            </a:fld>
            <a:endParaRPr lang="de-DE"/>
          </a:p>
        </p:txBody>
      </p:sp>
    </p:spTree>
    <p:extLst>
      <p:ext uri="{BB962C8B-B14F-4D97-AF65-F5344CB8AC3E}">
        <p14:creationId xmlns:p14="http://schemas.microsoft.com/office/powerpoint/2010/main" val="3764489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bwMode="auto">
          <a:xfrm rot="5400000">
            <a:off x="7764621" y="1174097"/>
            <a:ext cx="2286000" cy="381000"/>
          </a:xfrm>
        </p:spPr>
        <p:txBody>
          <a:bodyPr/>
          <a:lstStyle/>
          <a:p>
            <a:fld id="{00744EA4-3418-4F48-BE78-EDAACE302C96}" type="datetime1">
              <a:rPr lang="de-DE" smtClean="0"/>
              <a:pPr/>
              <a:t>26.09.2016</a:t>
            </a:fld>
            <a:endParaRPr lang="de-DE"/>
          </a:p>
        </p:txBody>
      </p:sp>
      <p:sp>
        <p:nvSpPr>
          <p:cNvPr id="17" name="Fußzeilenplatzhalter 16"/>
          <p:cNvSpPr>
            <a:spLocks noGrp="1"/>
          </p:cNvSpPr>
          <p:nvPr>
            <p:ph type="ftr" sz="quarter" idx="11"/>
          </p:nvPr>
        </p:nvSpPr>
        <p:spPr bwMode="auto">
          <a:xfrm rot="5400000">
            <a:off x="7077269" y="4181669"/>
            <a:ext cx="3657600" cy="384048"/>
          </a:xfrm>
        </p:spPr>
        <p:txBody>
          <a:bodyPr/>
          <a:lstStyle/>
          <a:p>
            <a:r>
              <a:rPr lang="de-DE" smtClean="0"/>
              <a:t>Hiltrud Göbel Diplom-Sozialarbeiterin</a:t>
            </a:r>
            <a:endParaRPr lang="de-DE"/>
          </a:p>
        </p:txBody>
      </p:sp>
      <p:sp>
        <p:nvSpPr>
          <p:cNvPr id="10" name="Rechtec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htec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ec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Gerade Verbindung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Gerade Verbindung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Gerade Verbindung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Gerade Verbindung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Gerade Verbindung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htec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Foliennummernplatzhalter 28"/>
          <p:cNvSpPr>
            <a:spLocks noGrp="1"/>
          </p:cNvSpPr>
          <p:nvPr>
            <p:ph type="sldNum" sz="quarter" idx="12"/>
          </p:nvPr>
        </p:nvSpPr>
        <p:spPr bwMode="auto">
          <a:xfrm>
            <a:off x="1325544" y="4928702"/>
            <a:ext cx="609600" cy="517524"/>
          </a:xfrm>
        </p:spPr>
        <p:txBody>
          <a:bodyPr/>
          <a:lstStyle/>
          <a:p>
            <a:fld id="{133A3E98-BAB8-458D-9E68-2AF8F8F7393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D94504C7-3D85-4DAC-B8DC-E50D5D02370F}" type="datetime1">
              <a:rPr lang="de-DE" smtClean="0"/>
              <a:pPr/>
              <a:t>26.09.2016</a:t>
            </a:fld>
            <a:endParaRPr lang="de-DE"/>
          </a:p>
        </p:txBody>
      </p:sp>
      <p:sp>
        <p:nvSpPr>
          <p:cNvPr id="5" name="Fußzeilenplatzhalter 4"/>
          <p:cNvSpPr>
            <a:spLocks noGrp="1"/>
          </p:cNvSpPr>
          <p:nvPr>
            <p:ph type="ftr" sz="quarter" idx="11"/>
          </p:nvPr>
        </p:nvSpPr>
        <p:spPr/>
        <p:txBody>
          <a:bodyPr/>
          <a:lstStyle/>
          <a:p>
            <a:r>
              <a:rPr lang="de-DE" smtClean="0"/>
              <a:t>Hiltrud Göbel Diplom-Sozialarbeiterin</a:t>
            </a:r>
            <a:endParaRPr lang="de-DE"/>
          </a:p>
        </p:txBody>
      </p:sp>
      <p:sp>
        <p:nvSpPr>
          <p:cNvPr id="6" name="Foliennummernplatzhalter 5"/>
          <p:cNvSpPr>
            <a:spLocks noGrp="1"/>
          </p:cNvSpPr>
          <p:nvPr>
            <p:ph type="sldNum" sz="quarter" idx="12"/>
          </p:nvPr>
        </p:nvSpPr>
        <p:spPr/>
        <p:txBody>
          <a:bodyPr/>
          <a:lstStyle/>
          <a:p>
            <a:fld id="{133A3E98-BAB8-458D-9E68-2AF8F8F7393F}"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1676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760DB31B-3B15-47B6-B923-3C901C491A1A}" type="datetime1">
              <a:rPr lang="de-DE" smtClean="0"/>
              <a:pPr/>
              <a:t>26.09.2016</a:t>
            </a:fld>
            <a:endParaRPr lang="de-DE"/>
          </a:p>
        </p:txBody>
      </p:sp>
      <p:sp>
        <p:nvSpPr>
          <p:cNvPr id="5" name="Fußzeilenplatzhalter 4"/>
          <p:cNvSpPr>
            <a:spLocks noGrp="1"/>
          </p:cNvSpPr>
          <p:nvPr>
            <p:ph type="ftr" sz="quarter" idx="11"/>
          </p:nvPr>
        </p:nvSpPr>
        <p:spPr/>
        <p:txBody>
          <a:bodyPr/>
          <a:lstStyle/>
          <a:p>
            <a:r>
              <a:rPr lang="de-DE" smtClean="0"/>
              <a:t>Hiltrud Göbel Diplom-Sozialarbeiterin</a:t>
            </a:r>
            <a:endParaRPr lang="de-DE"/>
          </a:p>
        </p:txBody>
      </p:sp>
      <p:sp>
        <p:nvSpPr>
          <p:cNvPr id="6" name="Foliennummernplatzhalter 5"/>
          <p:cNvSpPr>
            <a:spLocks noGrp="1"/>
          </p:cNvSpPr>
          <p:nvPr>
            <p:ph type="sldNum" sz="quarter" idx="12"/>
          </p:nvPr>
        </p:nvSpPr>
        <p:spPr/>
        <p:txBody>
          <a:bodyPr/>
          <a:lstStyle/>
          <a:p>
            <a:fld id="{133A3E98-BAB8-458D-9E68-2AF8F8F7393F}"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8" name="Inhaltsplatzhalter 7"/>
          <p:cNvSpPr>
            <a:spLocks noGrp="1"/>
          </p:cNvSpPr>
          <p:nvPr>
            <p:ph sz="quarter" idx="1"/>
          </p:nvPr>
        </p:nvSpPr>
        <p:spPr>
          <a:xfrm>
            <a:off x="457200" y="1600200"/>
            <a:ext cx="7467600" cy="487375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4"/>
          </p:nvPr>
        </p:nvSpPr>
        <p:spPr/>
        <p:txBody>
          <a:bodyPr rtlCol="0"/>
          <a:lstStyle/>
          <a:p>
            <a:fld id="{7D76EC7B-9970-4237-BF46-C28A0DFAE70D}" type="datetime1">
              <a:rPr lang="de-DE" smtClean="0"/>
              <a:pPr/>
              <a:t>26.09.2016</a:t>
            </a:fld>
            <a:endParaRPr lang="de-DE"/>
          </a:p>
        </p:txBody>
      </p:sp>
      <p:sp>
        <p:nvSpPr>
          <p:cNvPr id="9" name="Foliennummernplatzhalter 8"/>
          <p:cNvSpPr>
            <a:spLocks noGrp="1"/>
          </p:cNvSpPr>
          <p:nvPr>
            <p:ph type="sldNum" sz="quarter" idx="15"/>
          </p:nvPr>
        </p:nvSpPr>
        <p:spPr/>
        <p:txBody>
          <a:bodyPr rtlCol="0"/>
          <a:lstStyle/>
          <a:p>
            <a:fld id="{133A3E98-BAB8-458D-9E68-2AF8F8F7393F}" type="slidenum">
              <a:rPr lang="de-DE" smtClean="0"/>
              <a:pPr/>
              <a:t>‹Nr.›</a:t>
            </a:fld>
            <a:endParaRPr lang="de-DE"/>
          </a:p>
        </p:txBody>
      </p:sp>
      <p:sp>
        <p:nvSpPr>
          <p:cNvPr id="10" name="Fußzeilenplatzhalter 9"/>
          <p:cNvSpPr>
            <a:spLocks noGrp="1"/>
          </p:cNvSpPr>
          <p:nvPr>
            <p:ph type="ftr" sz="quarter" idx="16"/>
          </p:nvPr>
        </p:nvSpPr>
        <p:spPr/>
        <p:txBody>
          <a:bodyPr rtlCol="0"/>
          <a:lstStyle/>
          <a:p>
            <a:r>
              <a:rPr lang="de-DE" smtClean="0"/>
              <a:t>Hiltrud Göbel Diplom-Sozialarbeiterin</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bwMode="auto">
          <a:xfrm rot="5400000">
            <a:off x="7763256" y="1170432"/>
            <a:ext cx="2286000" cy="381000"/>
          </a:xfrm>
        </p:spPr>
        <p:txBody>
          <a:bodyPr/>
          <a:lstStyle/>
          <a:p>
            <a:fld id="{5734EFC0-3682-48C3-92E1-9D54C5AADF7F}" type="datetime1">
              <a:rPr lang="de-DE" smtClean="0"/>
              <a:pPr/>
              <a:t>26.09.2016</a:t>
            </a:fld>
            <a:endParaRPr lang="de-DE"/>
          </a:p>
        </p:txBody>
      </p:sp>
      <p:sp>
        <p:nvSpPr>
          <p:cNvPr id="5" name="Fußzeilenplatzhalter 4"/>
          <p:cNvSpPr>
            <a:spLocks noGrp="1"/>
          </p:cNvSpPr>
          <p:nvPr>
            <p:ph type="ftr" sz="quarter" idx="11"/>
          </p:nvPr>
        </p:nvSpPr>
        <p:spPr bwMode="auto">
          <a:xfrm rot="5400000">
            <a:off x="7077456" y="4178808"/>
            <a:ext cx="3657600" cy="384048"/>
          </a:xfrm>
        </p:spPr>
        <p:txBody>
          <a:bodyPr/>
          <a:lstStyle/>
          <a:p>
            <a:r>
              <a:rPr lang="de-DE" smtClean="0"/>
              <a:t>Hiltrud Göbel Diplom-Sozialarbeiterin</a:t>
            </a:r>
            <a:endParaRPr lang="de-DE"/>
          </a:p>
        </p:txBody>
      </p:sp>
      <p:sp>
        <p:nvSpPr>
          <p:cNvPr id="9" name="Rechtec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Gerade Verbindung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Gerade Verbindung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Gerade Verbindung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Gerade Verbindung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ec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Gerade Verbindung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Foliennummernplatzhalter 5"/>
          <p:cNvSpPr>
            <a:spLocks noGrp="1"/>
          </p:cNvSpPr>
          <p:nvPr>
            <p:ph type="sldNum" sz="quarter" idx="12"/>
          </p:nvPr>
        </p:nvSpPr>
        <p:spPr bwMode="auto">
          <a:xfrm>
            <a:off x="1340616" y="4928702"/>
            <a:ext cx="609600" cy="517524"/>
          </a:xfrm>
        </p:spPr>
        <p:txBody>
          <a:bodyPr/>
          <a:lstStyle/>
          <a:p>
            <a:fld id="{133A3E98-BAB8-458D-9E68-2AF8F8F7393F}"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53C16BAB-BDD2-4351-AD95-67613814C201}" type="datetime1">
              <a:rPr lang="de-DE" smtClean="0"/>
              <a:pPr/>
              <a:t>26.09.2016</a:t>
            </a:fld>
            <a:endParaRPr lang="de-DE"/>
          </a:p>
        </p:txBody>
      </p:sp>
      <p:sp>
        <p:nvSpPr>
          <p:cNvPr id="6" name="Fußzeilenplatzhalter 5"/>
          <p:cNvSpPr>
            <a:spLocks noGrp="1"/>
          </p:cNvSpPr>
          <p:nvPr>
            <p:ph type="ftr" sz="quarter" idx="11"/>
          </p:nvPr>
        </p:nvSpPr>
        <p:spPr/>
        <p:txBody>
          <a:bodyPr/>
          <a:lstStyle/>
          <a:p>
            <a:r>
              <a:rPr lang="de-DE" smtClean="0"/>
              <a:t>Hiltrud Göbel Diplom-Sozialarbeiterin</a:t>
            </a:r>
            <a:endParaRPr lang="de-DE"/>
          </a:p>
        </p:txBody>
      </p:sp>
      <p:sp>
        <p:nvSpPr>
          <p:cNvPr id="7" name="Foliennummernplatzhalter 6"/>
          <p:cNvSpPr>
            <a:spLocks noGrp="1"/>
          </p:cNvSpPr>
          <p:nvPr>
            <p:ph type="sldNum" sz="quarter" idx="12"/>
          </p:nvPr>
        </p:nvSpPr>
        <p:spPr/>
        <p:txBody>
          <a:bodyPr/>
          <a:lstStyle/>
          <a:p>
            <a:fld id="{133A3E98-BAB8-458D-9E68-2AF8F8F7393F}" type="slidenum">
              <a:rPr lang="de-DE" smtClean="0"/>
              <a:pPr/>
              <a:t>‹Nr.›</a:t>
            </a:fld>
            <a:endParaRPr lang="de-DE"/>
          </a:p>
        </p:txBody>
      </p:sp>
      <p:sp>
        <p:nvSpPr>
          <p:cNvPr id="9" name="Inhaltsplatzhalter 8"/>
          <p:cNvSpPr>
            <a:spLocks noGrp="1"/>
          </p:cNvSpPr>
          <p:nvPr>
            <p:ph sz="quarter" idx="1"/>
          </p:nvPr>
        </p:nvSpPr>
        <p:spPr>
          <a:xfrm>
            <a:off x="457200"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270248"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de-DE" smtClean="0"/>
              <a:t>Titelmasterformat durch Klicken bearbeiten</a:t>
            </a:r>
            <a:endParaRPr kumimoji="0" lang="en-US"/>
          </a:p>
        </p:txBody>
      </p:sp>
      <p:sp>
        <p:nvSpPr>
          <p:cNvPr id="7" name="Datumsplatzhalter 6"/>
          <p:cNvSpPr>
            <a:spLocks noGrp="1"/>
          </p:cNvSpPr>
          <p:nvPr>
            <p:ph type="dt" sz="half" idx="10"/>
          </p:nvPr>
        </p:nvSpPr>
        <p:spPr/>
        <p:txBody>
          <a:bodyPr/>
          <a:lstStyle/>
          <a:p>
            <a:fld id="{3DB9B38C-094E-46D9-B4D9-9EBF8AC514A5}" type="datetime1">
              <a:rPr lang="de-DE" smtClean="0"/>
              <a:pPr/>
              <a:t>26.09.2016</a:t>
            </a:fld>
            <a:endParaRPr lang="de-DE"/>
          </a:p>
        </p:txBody>
      </p:sp>
      <p:sp>
        <p:nvSpPr>
          <p:cNvPr id="8" name="Fußzeilenplatzhalter 7"/>
          <p:cNvSpPr>
            <a:spLocks noGrp="1"/>
          </p:cNvSpPr>
          <p:nvPr>
            <p:ph type="ftr" sz="quarter" idx="11"/>
          </p:nvPr>
        </p:nvSpPr>
        <p:spPr/>
        <p:txBody>
          <a:bodyPr/>
          <a:lstStyle/>
          <a:p>
            <a:r>
              <a:rPr lang="de-DE" smtClean="0"/>
              <a:t>Hiltrud Göbel Diplom-Sozialarbeiterin</a:t>
            </a:r>
            <a:endParaRPr lang="de-DE"/>
          </a:p>
        </p:txBody>
      </p:sp>
      <p:sp>
        <p:nvSpPr>
          <p:cNvPr id="9" name="Foliennummernplatzhalter 8"/>
          <p:cNvSpPr>
            <a:spLocks noGrp="1"/>
          </p:cNvSpPr>
          <p:nvPr>
            <p:ph type="sldNum" sz="quarter" idx="12"/>
          </p:nvPr>
        </p:nvSpPr>
        <p:spPr/>
        <p:txBody>
          <a:bodyPr/>
          <a:lstStyle/>
          <a:p>
            <a:fld id="{133A3E98-BAB8-458D-9E68-2AF8F8F7393F}" type="slidenum">
              <a:rPr lang="de-DE" smtClean="0"/>
              <a:pPr/>
              <a:t>‹Nr.›</a:t>
            </a:fld>
            <a:endParaRPr lang="de-DE"/>
          </a:p>
        </p:txBody>
      </p:sp>
      <p:sp>
        <p:nvSpPr>
          <p:cNvPr id="11" name="Inhaltsplatzhalter 10"/>
          <p:cNvSpPr>
            <a:spLocks noGrp="1"/>
          </p:cNvSpPr>
          <p:nvPr>
            <p:ph sz="quarter" idx="2"/>
          </p:nvPr>
        </p:nvSpPr>
        <p:spPr>
          <a:xfrm>
            <a:off x="457200"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371975"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Textplatzhalt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
        <p:nvSpPr>
          <p:cNvPr id="14" name="Textplatzhalt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6" name="Datumsplatzhalter 5"/>
          <p:cNvSpPr>
            <a:spLocks noGrp="1"/>
          </p:cNvSpPr>
          <p:nvPr>
            <p:ph type="dt" sz="half" idx="10"/>
          </p:nvPr>
        </p:nvSpPr>
        <p:spPr/>
        <p:txBody>
          <a:bodyPr rtlCol="0"/>
          <a:lstStyle/>
          <a:p>
            <a:fld id="{7F2F0AB0-37CE-4F53-A2E2-2DDE8D3095D2}" type="datetime1">
              <a:rPr lang="de-DE" smtClean="0"/>
              <a:pPr/>
              <a:t>26.09.2016</a:t>
            </a:fld>
            <a:endParaRPr lang="de-DE"/>
          </a:p>
        </p:txBody>
      </p:sp>
      <p:sp>
        <p:nvSpPr>
          <p:cNvPr id="7" name="Foliennummernplatzhalter 6"/>
          <p:cNvSpPr>
            <a:spLocks noGrp="1"/>
          </p:cNvSpPr>
          <p:nvPr>
            <p:ph type="sldNum" sz="quarter" idx="11"/>
          </p:nvPr>
        </p:nvSpPr>
        <p:spPr/>
        <p:txBody>
          <a:bodyPr rtlCol="0"/>
          <a:lstStyle/>
          <a:p>
            <a:fld id="{133A3E98-BAB8-458D-9E68-2AF8F8F7393F}" type="slidenum">
              <a:rPr lang="de-DE" smtClean="0"/>
              <a:pPr/>
              <a:t>‹Nr.›</a:t>
            </a:fld>
            <a:endParaRPr lang="de-DE"/>
          </a:p>
        </p:txBody>
      </p:sp>
      <p:sp>
        <p:nvSpPr>
          <p:cNvPr id="8" name="Fußzeilenplatzhalter 7"/>
          <p:cNvSpPr>
            <a:spLocks noGrp="1"/>
          </p:cNvSpPr>
          <p:nvPr>
            <p:ph type="ftr" sz="quarter" idx="12"/>
          </p:nvPr>
        </p:nvSpPr>
        <p:spPr/>
        <p:txBody>
          <a:bodyPr rtlCol="0"/>
          <a:lstStyle/>
          <a:p>
            <a:r>
              <a:rPr lang="de-DE" smtClean="0"/>
              <a:t>Hiltrud Göbel Diplom-Sozialarbeiterin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FCFBB0D-BCC4-4A42-B8A3-067B8C706092}" type="datetime1">
              <a:rPr lang="de-DE" smtClean="0"/>
              <a:pPr/>
              <a:t>26.09.2016</a:t>
            </a:fld>
            <a:endParaRPr lang="de-DE"/>
          </a:p>
        </p:txBody>
      </p:sp>
      <p:sp>
        <p:nvSpPr>
          <p:cNvPr id="3" name="Fußzeilenplatzhalter 2"/>
          <p:cNvSpPr>
            <a:spLocks noGrp="1"/>
          </p:cNvSpPr>
          <p:nvPr>
            <p:ph type="ftr" sz="quarter" idx="11"/>
          </p:nvPr>
        </p:nvSpPr>
        <p:spPr/>
        <p:txBody>
          <a:bodyPr/>
          <a:lstStyle/>
          <a:p>
            <a:r>
              <a:rPr lang="de-DE" smtClean="0"/>
              <a:t>Hiltrud Göbel Diplom-Sozialarbeiterin</a:t>
            </a:r>
            <a:endParaRPr lang="de-DE"/>
          </a:p>
        </p:txBody>
      </p:sp>
      <p:sp>
        <p:nvSpPr>
          <p:cNvPr id="4" name="Foliennummernplatzhalter 3"/>
          <p:cNvSpPr>
            <a:spLocks noGrp="1"/>
          </p:cNvSpPr>
          <p:nvPr>
            <p:ph type="sldNum" sz="quarter" idx="12"/>
          </p:nvPr>
        </p:nvSpPr>
        <p:spPr/>
        <p:txBody>
          <a:bodyPr/>
          <a:lstStyle/>
          <a:p>
            <a:fld id="{133A3E98-BAB8-458D-9E68-2AF8F8F7393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8" name="Gerade Verbindung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rade Verbindung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Gerade Verbindung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ec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Gerade Verbindung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nhaltsplatzhalter 17"/>
          <p:cNvSpPr>
            <a:spLocks noGrp="1"/>
          </p:cNvSpPr>
          <p:nvPr>
            <p:ph sz="quarter" idx="1"/>
          </p:nvPr>
        </p:nvSpPr>
        <p:spPr>
          <a:xfrm>
            <a:off x="304800" y="274320"/>
            <a:ext cx="5638800" cy="6327648"/>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1" name="Datumsplatzhalter 20"/>
          <p:cNvSpPr>
            <a:spLocks noGrp="1"/>
          </p:cNvSpPr>
          <p:nvPr>
            <p:ph type="dt" sz="half" idx="14"/>
          </p:nvPr>
        </p:nvSpPr>
        <p:spPr/>
        <p:txBody>
          <a:bodyPr rtlCol="0"/>
          <a:lstStyle/>
          <a:p>
            <a:fld id="{12E56FA3-B931-4FAB-A020-0033B5792D95}" type="datetime1">
              <a:rPr lang="de-DE" smtClean="0"/>
              <a:pPr/>
              <a:t>26.09.2016</a:t>
            </a:fld>
            <a:endParaRPr lang="de-DE"/>
          </a:p>
        </p:txBody>
      </p:sp>
      <p:sp>
        <p:nvSpPr>
          <p:cNvPr id="22" name="Foliennummernplatzhalter 21"/>
          <p:cNvSpPr>
            <a:spLocks noGrp="1"/>
          </p:cNvSpPr>
          <p:nvPr>
            <p:ph type="sldNum" sz="quarter" idx="15"/>
          </p:nvPr>
        </p:nvSpPr>
        <p:spPr/>
        <p:txBody>
          <a:bodyPr rtlCol="0"/>
          <a:lstStyle/>
          <a:p>
            <a:fld id="{133A3E98-BAB8-458D-9E68-2AF8F8F7393F}" type="slidenum">
              <a:rPr lang="de-DE" smtClean="0"/>
              <a:pPr/>
              <a:t>‹Nr.›</a:t>
            </a:fld>
            <a:endParaRPr lang="de-DE"/>
          </a:p>
        </p:txBody>
      </p:sp>
      <p:sp>
        <p:nvSpPr>
          <p:cNvPr id="23" name="Fußzeilenplatzhalter 22"/>
          <p:cNvSpPr>
            <a:spLocks noGrp="1"/>
          </p:cNvSpPr>
          <p:nvPr>
            <p:ph type="ftr" sz="quarter" idx="16"/>
          </p:nvPr>
        </p:nvSpPr>
        <p:spPr/>
        <p:txBody>
          <a:bodyPr rtlCol="0"/>
          <a:lstStyle/>
          <a:p>
            <a:r>
              <a:rPr lang="de-DE" smtClean="0"/>
              <a:t>Hiltrud Göbel Diplom-Sozialarbeiterin</a:t>
            </a:r>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Gerade Verbindung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10" name="Gerade Verbindung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htec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Gerade Verbindung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Gerade Verbindung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Gerade Verbindung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umsplatzhalter 16"/>
          <p:cNvSpPr>
            <a:spLocks noGrp="1"/>
          </p:cNvSpPr>
          <p:nvPr>
            <p:ph type="dt" sz="half" idx="10"/>
          </p:nvPr>
        </p:nvSpPr>
        <p:spPr/>
        <p:txBody>
          <a:bodyPr rtlCol="0"/>
          <a:lstStyle/>
          <a:p>
            <a:fld id="{E8D470D0-BD09-4229-B035-81ED119D7FB3}" type="datetime1">
              <a:rPr lang="de-DE" smtClean="0"/>
              <a:pPr/>
              <a:t>26.09.2016</a:t>
            </a:fld>
            <a:endParaRPr lang="de-DE"/>
          </a:p>
        </p:txBody>
      </p:sp>
      <p:sp>
        <p:nvSpPr>
          <p:cNvPr id="18" name="Foliennummernplatzhalter 17"/>
          <p:cNvSpPr>
            <a:spLocks noGrp="1"/>
          </p:cNvSpPr>
          <p:nvPr>
            <p:ph type="sldNum" sz="quarter" idx="11"/>
          </p:nvPr>
        </p:nvSpPr>
        <p:spPr/>
        <p:txBody>
          <a:bodyPr rtlCol="0"/>
          <a:lstStyle/>
          <a:p>
            <a:fld id="{133A3E98-BAB8-458D-9E68-2AF8F8F7393F}" type="slidenum">
              <a:rPr lang="de-DE" smtClean="0"/>
              <a:pPr/>
              <a:t>‹Nr.›</a:t>
            </a:fld>
            <a:endParaRPr lang="de-DE"/>
          </a:p>
        </p:txBody>
      </p:sp>
      <p:sp>
        <p:nvSpPr>
          <p:cNvPr id="21" name="Fußzeilenplatzhalter 20"/>
          <p:cNvSpPr>
            <a:spLocks noGrp="1"/>
          </p:cNvSpPr>
          <p:nvPr>
            <p:ph type="ftr" sz="quarter" idx="12"/>
          </p:nvPr>
        </p:nvSpPr>
        <p:spPr/>
        <p:txBody>
          <a:bodyPr rtlCol="0"/>
          <a:lstStyle/>
          <a:p>
            <a:r>
              <a:rPr lang="de-DE" smtClean="0"/>
              <a:t>Hiltrud Göbel Diplom-Sozialarbeiterin</a:t>
            </a: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Gerade Verbindung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elplatzhalter 21"/>
          <p:cNvSpPr>
            <a:spLocks noGrp="1"/>
          </p:cNvSpPr>
          <p:nvPr>
            <p:ph type="title"/>
          </p:nvPr>
        </p:nvSpPr>
        <p:spPr>
          <a:xfrm>
            <a:off x="457200" y="274638"/>
            <a:ext cx="7467600" cy="1143000"/>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DAB20A8-3344-43A8-8CFD-1E0B4C42A5A6}" type="datetime1">
              <a:rPr lang="de-DE" smtClean="0"/>
              <a:pPr/>
              <a:t>26.09.2016</a:t>
            </a:fld>
            <a:endParaRPr lang="de-DE"/>
          </a:p>
        </p:txBody>
      </p:sp>
      <p:sp>
        <p:nvSpPr>
          <p:cNvPr id="3" name="Fußzeilenplatzhalt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de-DE" smtClean="0"/>
              <a:t>Hiltrud Göbel Diplom-Sozialarbeiterin</a:t>
            </a:r>
            <a:endParaRPr lang="de-DE"/>
          </a:p>
        </p:txBody>
      </p:sp>
      <p:sp>
        <p:nvSpPr>
          <p:cNvPr id="7" name="Gerade Verbindung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Gerade Verbindung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ec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Gerade Verbindung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Foliennummernplatzhalt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3A3E98-BAB8-458D-9E68-2AF8F8F7393F}"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iltrud.goebel@gmx.d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286000" y="1772816"/>
            <a:ext cx="6172200" cy="2232248"/>
          </a:xfrm>
        </p:spPr>
        <p:txBody>
          <a:bodyPr>
            <a:normAutofit/>
          </a:bodyPr>
          <a:lstStyle/>
          <a:p>
            <a:r>
              <a:rPr lang="de-DE" sz="2800" dirty="0" smtClean="0"/>
              <a:t>Jugendhilfe als sicherer Ort!? -</a:t>
            </a:r>
            <a:br>
              <a:rPr lang="de-DE" sz="2800" dirty="0" smtClean="0"/>
            </a:br>
            <a:r>
              <a:rPr lang="de-DE" sz="2800" dirty="0" smtClean="0"/>
              <a:t>Professionelle Begleitung von jungen Mensch auf dem schwierigen Weg ins Leben</a:t>
            </a:r>
            <a:endParaRPr lang="de-DE" sz="2800" dirty="0"/>
          </a:p>
        </p:txBody>
      </p:sp>
      <p:sp>
        <p:nvSpPr>
          <p:cNvPr id="3" name="Untertitel 2"/>
          <p:cNvSpPr>
            <a:spLocks noGrp="1"/>
          </p:cNvSpPr>
          <p:nvPr>
            <p:ph type="subTitle" idx="1"/>
          </p:nvPr>
        </p:nvSpPr>
        <p:spPr/>
        <p:txBody>
          <a:bodyPr>
            <a:normAutofit fontScale="85000" lnSpcReduction="20000"/>
          </a:bodyPr>
          <a:lstStyle/>
          <a:p>
            <a:pPr algn="l"/>
            <a:r>
              <a:rPr lang="de-DE" sz="2000" dirty="0" smtClean="0"/>
              <a:t>Hiltrud Göbel</a:t>
            </a:r>
          </a:p>
          <a:p>
            <a:pPr algn="l"/>
            <a:r>
              <a:rPr lang="de-DE" sz="2000" dirty="0" smtClean="0"/>
              <a:t>Diplom-Sozialarbeiterin</a:t>
            </a:r>
          </a:p>
          <a:p>
            <a:pPr algn="l"/>
            <a:r>
              <a:rPr lang="de-DE" sz="2000" dirty="0" smtClean="0">
                <a:hlinkClick r:id="rId2"/>
              </a:rPr>
              <a:t>hiltrud.goebel@gmx.de</a:t>
            </a:r>
            <a:endParaRPr lang="de-DE" sz="2000" dirty="0" smtClean="0"/>
          </a:p>
          <a:p>
            <a:pPr algn="l"/>
            <a:endParaRPr lang="de-DE" sz="2000" dirty="0"/>
          </a:p>
          <a:p>
            <a:pPr algn="l"/>
            <a:r>
              <a:rPr lang="de-DE" sz="1400" dirty="0" smtClean="0"/>
              <a:t>Mainz-Finthen am 24. September 2016</a:t>
            </a:r>
          </a:p>
          <a:p>
            <a:pPr algn="l"/>
            <a:endParaRPr lang="de-DE" sz="2000" dirty="0" smtClean="0"/>
          </a:p>
          <a:p>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Stolpersteine in der Praxis</a:t>
            </a:r>
            <a:endParaRPr lang="de-DE" dirty="0"/>
          </a:p>
        </p:txBody>
      </p:sp>
      <p:sp>
        <p:nvSpPr>
          <p:cNvPr id="3" name="Inhaltsplatzhalter 2"/>
          <p:cNvSpPr>
            <a:spLocks noGrp="1"/>
          </p:cNvSpPr>
          <p:nvPr>
            <p:ph sz="quarter" idx="1"/>
          </p:nvPr>
        </p:nvSpPr>
        <p:spPr/>
        <p:txBody>
          <a:bodyPr>
            <a:normAutofit fontScale="55000" lnSpcReduction="20000"/>
          </a:bodyPr>
          <a:lstStyle/>
          <a:p>
            <a:pPr>
              <a:buNone/>
            </a:pPr>
            <a:r>
              <a:rPr lang="de-DE" dirty="0"/>
              <a:t> </a:t>
            </a:r>
            <a:r>
              <a:rPr lang="de-DE" dirty="0" smtClean="0">
                <a:solidFill>
                  <a:srgbClr val="0070C0"/>
                </a:solidFill>
              </a:rPr>
              <a:t>Die Rechtsnorm ist sehr unbestimmt</a:t>
            </a:r>
            <a:r>
              <a:rPr lang="de-DE" dirty="0" smtClean="0"/>
              <a:t>. </a:t>
            </a:r>
            <a:r>
              <a:rPr lang="de-DE" dirty="0" smtClean="0">
                <a:solidFill>
                  <a:srgbClr val="0070C0"/>
                </a:solidFill>
              </a:rPr>
              <a:t>Der Bedarf muss in jedem Einzelfall geprüft und festgestellt werden. </a:t>
            </a:r>
            <a:r>
              <a:rPr lang="de-DE" dirty="0" smtClean="0"/>
              <a:t>Für Jugendliche, die bereits Adressaten von Jugendhilfeleistungen waren, ist dies verhältnismäßig einfach, weil ihre Kompetenzen, ihre persönlichen und familiären Ressourcen und ihr Entwicklungsstand bekannt sind, daraus lässt sich ebenfalls verhältnismäßig leicht eine Prognose für die Zeit nach Erreichung der Volljährigkeit und den Bedarf an Unterstützung ableiten.</a:t>
            </a:r>
          </a:p>
          <a:p>
            <a:pPr>
              <a:buNone/>
            </a:pPr>
            <a:r>
              <a:rPr lang="de-DE" dirty="0" smtClean="0"/>
              <a:t>Junge Menschen, die erst nach Eintritt der Volljährigkeit die Hilfe für Junge Volljährige nachfragen, wünschen häufig </a:t>
            </a:r>
            <a:r>
              <a:rPr lang="de-DE" dirty="0" smtClean="0">
                <a:solidFill>
                  <a:srgbClr val="0070C0"/>
                </a:solidFill>
              </a:rPr>
              <a:t>nur die materielle Unterstützung durch Wohnung und regelmäßige finanzielle Leistungen zum Lebensunterhalt. Sie können häufig ihren darüber hinausgehenden Unterstützungsbedarf nicht artikulieren oder sehen ihn nicht</a:t>
            </a:r>
            <a:r>
              <a:rPr lang="de-DE" dirty="0" smtClean="0"/>
              <a:t>. Oft möchten sie sich auch nicht auf einen begleitenden sozialpädagogischen Prozess einlassen. Die Prüfung familiärer oder sozialer Ressourcen entzieht sich den Fachkräften in den Jugendämtern häufig, nicht zuletzt auch, weil die jungen Menschen keine Kontaktaufnahme zu den Eltern und kein Gespräch mit ihnen über die bestehenden Schwierigkeiten wünschen.</a:t>
            </a:r>
          </a:p>
          <a:p>
            <a:pPr>
              <a:buNone/>
            </a:pPr>
            <a:r>
              <a:rPr lang="de-DE" dirty="0" smtClean="0"/>
              <a:t>Die Hilfegewährung muss </a:t>
            </a:r>
            <a:r>
              <a:rPr lang="de-DE" dirty="0" smtClean="0">
                <a:solidFill>
                  <a:srgbClr val="0070C0"/>
                </a:solidFill>
              </a:rPr>
              <a:t>verwaltungsgerichtlicher Prüfung standhalten</a:t>
            </a:r>
            <a:r>
              <a:rPr lang="de-DE" dirty="0" smtClean="0"/>
              <a:t>, die Rechtmäßigkeit einer Hilfegewährung kann auch durch Eltern, die zu Kostenbeiträgen herangezogen werden, verwaltungsgerichtlich in Frage gestellt werden. Sozialpädagogisch sinnvoll erachtete Maßnahmen können auf diesem Wege gerichtlich anders bewertet werden, die Folgen daraus hat der die leistungsbewilligende Fachkraft zu tragen.</a:t>
            </a:r>
          </a:p>
          <a:p>
            <a:pPr>
              <a:buNone/>
            </a:pPr>
            <a:r>
              <a:rPr lang="de-DE" dirty="0" smtClean="0"/>
              <a:t>Der Jugendhilfeträger und die </a:t>
            </a:r>
            <a:r>
              <a:rPr lang="de-DE" dirty="0" smtClean="0">
                <a:solidFill>
                  <a:srgbClr val="0070C0"/>
                </a:solidFill>
              </a:rPr>
              <a:t>handelnden Fachkräfte haben sich finanziell zu verantworten</a:t>
            </a:r>
            <a:r>
              <a:rPr lang="de-DE" dirty="0" smtClean="0"/>
              <a:t>, die  Zunahme von Ausgaben der Jugendhilfe im Bereich der Hilfen für Junge Volljährige bedarf der Erläuterungen. Die Fallzunahme als Reaktion auf die Bedarfe bestimmter Gruppen in einer Gesellschaft, die diese Gruppen mit ihren Strukturen nicht mehr auffangen kann, zu erklären , ist nicht unbedingt nachvollziehbar.</a:t>
            </a:r>
          </a:p>
          <a:p>
            <a:pPr>
              <a:buNone/>
            </a:pPr>
            <a:endParaRPr lang="de-DE" dirty="0" smtClean="0"/>
          </a:p>
          <a:p>
            <a:pPr>
              <a:buNone/>
            </a:pPr>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10</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Ausblick</a:t>
            </a:r>
            <a:endParaRPr lang="de-DE" dirty="0"/>
          </a:p>
        </p:txBody>
      </p:sp>
      <p:sp>
        <p:nvSpPr>
          <p:cNvPr id="3" name="Inhaltsplatzhalter 2"/>
          <p:cNvSpPr>
            <a:spLocks noGrp="1"/>
          </p:cNvSpPr>
          <p:nvPr>
            <p:ph sz="quarter" idx="1"/>
          </p:nvPr>
        </p:nvSpPr>
        <p:spPr/>
        <p:txBody>
          <a:bodyPr>
            <a:normAutofit fontScale="92500" lnSpcReduction="10000"/>
          </a:bodyPr>
          <a:lstStyle/>
          <a:p>
            <a:r>
              <a:rPr lang="de-DE" dirty="0" smtClean="0"/>
              <a:t>Das Gelingen von Hilfen hängt von den handelnden Personen, den gestalteten Beziehungen, den materiellen, infrastrukturellen und personellen Ressourcen, der Orientierung an den Kompetenzen, Bedarfen und Willen der betroffenen Jungen Volljährigen ab. Die Hilfegestaltung ist ein hochkomplexes Einzelfallgeschehen. Bei der auch künftig absehbaren Zunahme von Fällen und der mit der Vorschrift verbundenen Absicht, möglichst viele junge Menschen in unterschiedlichsten  Lebenssituationen zu erreichen und der gleichzeitigen Zunahme der Aufgaben für andere Zielgruppen der Jugendhilfe, bleibt die Frage zu stellen, ob die derzeitigen Strukturen und Angebote ausreichend sind oder ausreichend weiterentwickelt und ausgebaut werden können. </a:t>
            </a:r>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11</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Rechtliche Vorschriften im SGB VIII</a:t>
            </a:r>
            <a:endParaRPr lang="de-DE" dirty="0"/>
          </a:p>
        </p:txBody>
      </p:sp>
      <p:sp>
        <p:nvSpPr>
          <p:cNvPr id="3" name="Inhaltsplatzhalter 2"/>
          <p:cNvSpPr>
            <a:spLocks noGrp="1"/>
          </p:cNvSpPr>
          <p:nvPr>
            <p:ph sz="quarter" idx="1"/>
          </p:nvPr>
        </p:nvSpPr>
        <p:spPr/>
        <p:txBody>
          <a:bodyPr>
            <a:normAutofit fontScale="62500" lnSpcReduction="20000"/>
          </a:bodyPr>
          <a:lstStyle/>
          <a:p>
            <a:r>
              <a:rPr lang="de-DE" b="1" dirty="0"/>
              <a:t>§ 41 Hilfe für junge Volljährige, Nachbetreuung</a:t>
            </a:r>
            <a:endParaRPr lang="de-DE" dirty="0"/>
          </a:p>
          <a:p>
            <a:r>
              <a:rPr lang="de-DE" dirty="0"/>
              <a:t>(1) Einem jungen Volljährigen soll Hilfe für die Persönlichkeitsentwicklung und zu einer eigenverantwortlichen Lebensführung gewährt werden, wenn und solange die Hilfe auf Grund der individuellen Situation des jungen Menschen notwendig ist. Die Hilfe wird in der Regel nur bis zur Vollendung des 21. Lebensjahres gewährt; in begründeten Einzelfällen soll sie für einen begrenzten Zeitraum darüber hinaus fortgesetzt werden.</a:t>
            </a:r>
          </a:p>
          <a:p>
            <a:r>
              <a:rPr lang="de-DE" dirty="0"/>
              <a:t>(2) Für die Ausgestaltung der Hilfe gelten § 27 Absatz 3 und 4 sowie die §§ 28 bis 30, 33 bis 36, 39 und 40 entsprechend mit der Maßgabe, dass an die Stelle des Personensorgeberechtigten oder des Kindes oder des Jugendlichen der junge Volljährige tritt.</a:t>
            </a:r>
          </a:p>
          <a:p>
            <a:r>
              <a:rPr lang="de-DE" dirty="0"/>
              <a:t>(3) Der junge Volljährige soll auch nach Beendigung der Hilfe bei der Verselbständigung im notwendigen Umfang beraten und unterstützt werden.</a:t>
            </a:r>
          </a:p>
          <a:p>
            <a:pPr>
              <a:buNone/>
            </a:pPr>
            <a:r>
              <a:rPr lang="de-DE" dirty="0"/>
              <a:t> </a:t>
            </a:r>
          </a:p>
          <a:p>
            <a:r>
              <a:rPr lang="de-DE" b="1" dirty="0"/>
              <a:t>§ 18 Beratung und Unterstützung bei der Ausübung der Personensorge und des </a:t>
            </a:r>
            <a:r>
              <a:rPr lang="de-DE" b="1" dirty="0" smtClean="0"/>
              <a:t>Umgangsrechts</a:t>
            </a:r>
          </a:p>
          <a:p>
            <a:pPr>
              <a:buNone/>
            </a:pPr>
            <a:r>
              <a:rPr lang="de-DE" b="1" dirty="0" smtClean="0"/>
              <a:t>	…..</a:t>
            </a:r>
            <a:endParaRPr lang="de-DE" dirty="0"/>
          </a:p>
          <a:p>
            <a:r>
              <a:rPr lang="de-DE" dirty="0" smtClean="0"/>
              <a:t>(</a:t>
            </a:r>
            <a:r>
              <a:rPr lang="de-DE" dirty="0"/>
              <a:t>4) Ein junger Volljähriger hat bis zur Vollendung des 21. Lebensjahres Anspruch auf Beratung und Unterstützung bei der Geltendmachung von Unterhalts- oder Unterhaltsersatzansprüchen.</a:t>
            </a:r>
          </a:p>
          <a:p>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2</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Anspruchsberechtigte von Hilfen für Junge Volljährige</a:t>
            </a:r>
            <a:endParaRPr lang="de-DE" dirty="0"/>
          </a:p>
        </p:txBody>
      </p:sp>
      <p:sp>
        <p:nvSpPr>
          <p:cNvPr id="3" name="Fußzeilenplatzhalter 2"/>
          <p:cNvSpPr>
            <a:spLocks noGrp="1"/>
          </p:cNvSpPr>
          <p:nvPr>
            <p:ph type="ftr" sz="quarter" idx="11"/>
          </p:nvPr>
        </p:nvSpPr>
        <p:spPr/>
        <p:txBody>
          <a:bodyPr/>
          <a:lstStyle/>
          <a:p>
            <a:r>
              <a:rPr lang="de-DE" smtClean="0"/>
              <a:t>Hiltrud Göbel Diplom-Sozialarbeiterin</a:t>
            </a:r>
            <a:endParaRPr lang="de-DE"/>
          </a:p>
        </p:txBody>
      </p:sp>
      <p:sp>
        <p:nvSpPr>
          <p:cNvPr id="4" name="Foliennummernplatzhalter 3"/>
          <p:cNvSpPr>
            <a:spLocks noGrp="1"/>
          </p:cNvSpPr>
          <p:nvPr>
            <p:ph type="sldNum" sz="quarter" idx="12"/>
          </p:nvPr>
        </p:nvSpPr>
        <p:spPr/>
        <p:txBody>
          <a:bodyPr/>
          <a:lstStyle/>
          <a:p>
            <a:fld id="{133A3E98-BAB8-458D-9E68-2AF8F8F7393F}" type="slidenum">
              <a:rPr lang="de-DE" smtClean="0"/>
              <a:pPr/>
              <a:t>3</a:t>
            </a:fld>
            <a:endParaRPr lang="de-DE"/>
          </a:p>
        </p:txBody>
      </p:sp>
      <p:sp>
        <p:nvSpPr>
          <p:cNvPr id="5" name="Inhaltsplatzhalter 4"/>
          <p:cNvSpPr>
            <a:spLocks noGrp="1"/>
          </p:cNvSpPr>
          <p:nvPr>
            <p:ph sz="quarter" idx="2"/>
          </p:nvPr>
        </p:nvSpPr>
        <p:spPr/>
        <p:txBody>
          <a:bodyPr>
            <a:normAutofit fontScale="92500" lnSpcReduction="10000"/>
          </a:bodyPr>
          <a:lstStyle/>
          <a:p>
            <a:r>
              <a:rPr lang="de-DE" dirty="0" smtClean="0"/>
              <a:t>a) Junge Volljährige, die vor Erreichung des 18. Lebensjahres Hilfen zur Erziehung oder Eingliederungshilfe für seelisch Behinderte erhielten und die im Hilfeplan vereinbarten Ziele bezogen auf den jungen Menschen nicht bis dahin erreicht werden konnten</a:t>
            </a:r>
          </a:p>
          <a:p>
            <a:endParaRPr lang="de-DE" dirty="0"/>
          </a:p>
        </p:txBody>
      </p:sp>
      <p:sp>
        <p:nvSpPr>
          <p:cNvPr id="6" name="Inhaltsplatzhalter 5"/>
          <p:cNvSpPr>
            <a:spLocks noGrp="1"/>
          </p:cNvSpPr>
          <p:nvPr>
            <p:ph sz="quarter" idx="4"/>
          </p:nvPr>
        </p:nvSpPr>
        <p:spPr/>
        <p:txBody>
          <a:bodyPr>
            <a:normAutofit fontScale="92500"/>
          </a:bodyPr>
          <a:lstStyle/>
          <a:p>
            <a:r>
              <a:rPr lang="de-DE" dirty="0" smtClean="0"/>
              <a:t>b) Junge Volljährige, die aufgrund ihrer Lebenssituation und ihres Entwicklungsstandes  der Unterstützung bei der Entwicklung der Persönlichkeit und einer selbständigen Lebensführung oder der Eingliederungshilfe bedürfen</a:t>
            </a:r>
          </a:p>
          <a:p>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Rahmenbedingungen für die Leistungsbewilligung</a:t>
            </a:r>
            <a:endParaRPr lang="de-DE" dirty="0"/>
          </a:p>
        </p:txBody>
      </p:sp>
      <p:sp>
        <p:nvSpPr>
          <p:cNvPr id="3" name="Inhaltsplatzhalter 2"/>
          <p:cNvSpPr>
            <a:spLocks noGrp="1"/>
          </p:cNvSpPr>
          <p:nvPr>
            <p:ph sz="quarter" idx="1"/>
          </p:nvPr>
        </p:nvSpPr>
        <p:spPr/>
        <p:txBody>
          <a:bodyPr>
            <a:normAutofit/>
          </a:bodyPr>
          <a:lstStyle/>
          <a:p>
            <a:pPr marL="514350" indent="-514350">
              <a:buFont typeface="Wingdings" pitchFamily="2" charset="2"/>
              <a:buChar char="Ø"/>
            </a:pPr>
            <a:r>
              <a:rPr lang="de-DE" sz="2000" dirty="0" smtClean="0"/>
              <a:t>Antrag des jungen Menschen auch vor Erreichen der Volljährigkeit </a:t>
            </a:r>
          </a:p>
          <a:p>
            <a:pPr marL="514350" indent="-514350">
              <a:buFont typeface="Wingdings" pitchFamily="2" charset="2"/>
              <a:buChar char="Ø"/>
            </a:pPr>
            <a:r>
              <a:rPr lang="de-DE" sz="2000" dirty="0" smtClean="0"/>
              <a:t>Feststellung der </a:t>
            </a:r>
            <a:r>
              <a:rPr lang="de-DE" sz="2000" dirty="0" smtClean="0">
                <a:solidFill>
                  <a:srgbClr val="0070C0"/>
                </a:solidFill>
              </a:rPr>
              <a:t>Notwendigkeit und Geeignetheit der Maßnahme </a:t>
            </a:r>
            <a:r>
              <a:rPr lang="de-DE" sz="2000" dirty="0" smtClean="0"/>
              <a:t>durch den </a:t>
            </a:r>
            <a:r>
              <a:rPr lang="de-DE" sz="2000" dirty="0" err="1" smtClean="0"/>
              <a:t>öffentl</a:t>
            </a:r>
            <a:r>
              <a:rPr lang="de-DE" sz="2000" dirty="0" smtClean="0"/>
              <a:t>. Jugendhilfeträger, darunter auch Prüfung der </a:t>
            </a:r>
            <a:r>
              <a:rPr lang="de-DE" sz="2000" dirty="0" smtClean="0">
                <a:solidFill>
                  <a:srgbClr val="0070C0"/>
                </a:solidFill>
              </a:rPr>
              <a:t>Mitwirkungsbereitschaft des jungen Menschen und Erfolgsprognose</a:t>
            </a:r>
            <a:r>
              <a:rPr lang="de-DE" sz="2000" dirty="0" smtClean="0"/>
              <a:t> hinsichtlich erreichbarer Ziele</a:t>
            </a:r>
          </a:p>
          <a:p>
            <a:pPr marL="514350" indent="-514350">
              <a:buFont typeface="Wingdings" pitchFamily="2" charset="2"/>
              <a:buChar char="Ø"/>
            </a:pPr>
            <a:r>
              <a:rPr lang="de-DE" sz="2000" dirty="0" smtClean="0"/>
              <a:t>Leistungsbewilligung durch Bescheid</a:t>
            </a:r>
          </a:p>
          <a:p>
            <a:pPr marL="514350" indent="-514350">
              <a:buFont typeface="Wingdings" pitchFamily="2" charset="2"/>
              <a:buChar char="Ø"/>
            </a:pPr>
            <a:r>
              <a:rPr lang="de-DE" sz="2000" dirty="0" smtClean="0"/>
              <a:t>Hilfeplanung mit Zielformulierung</a:t>
            </a:r>
          </a:p>
          <a:p>
            <a:pPr marL="514350" indent="-514350">
              <a:buFont typeface="Wingdings" pitchFamily="2" charset="2"/>
              <a:buChar char="Ø"/>
            </a:pPr>
            <a:r>
              <a:rPr lang="de-DE" sz="2000" dirty="0" smtClean="0"/>
              <a:t>Kostentragung durch den Jugendhilfeträger</a:t>
            </a:r>
          </a:p>
          <a:p>
            <a:pPr marL="514350" indent="-514350">
              <a:buFont typeface="Wingdings" pitchFamily="2" charset="2"/>
              <a:buChar char="Ø"/>
            </a:pPr>
            <a:r>
              <a:rPr lang="de-DE" sz="2000" dirty="0" smtClean="0"/>
              <a:t>(Prüfung der) Heranziehung des Jungen Menschen, seines Ehepartners, seiner  Eltern zu den Kosten der Maßnahme (bei teilstationären und vollstationären Maßnahmen)</a:t>
            </a:r>
          </a:p>
          <a:p>
            <a:pPr marL="514350" indent="-514350">
              <a:buAutoNum type="alphaLcParenR"/>
            </a:pPr>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4</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Formen der Hilfeerbringung </a:t>
            </a:r>
            <a:endParaRPr lang="de-DE" dirty="0"/>
          </a:p>
        </p:txBody>
      </p:sp>
      <p:sp>
        <p:nvSpPr>
          <p:cNvPr id="3" name="Inhaltsplatzhalter 2"/>
          <p:cNvSpPr>
            <a:spLocks noGrp="1"/>
          </p:cNvSpPr>
          <p:nvPr>
            <p:ph sz="quarter" idx="1"/>
          </p:nvPr>
        </p:nvSpPr>
        <p:spPr/>
        <p:txBody>
          <a:bodyPr/>
          <a:lstStyle/>
          <a:p>
            <a:r>
              <a:rPr lang="de-DE" dirty="0" smtClean="0"/>
              <a:t>Ambulant (Beratung, Erziehungsbeistandschaft, Intensive sozialpädagogische Einzelbetreuung) </a:t>
            </a:r>
          </a:p>
          <a:p>
            <a:pPr>
              <a:buNone/>
            </a:pPr>
            <a:endParaRPr lang="de-DE" dirty="0" smtClean="0"/>
          </a:p>
          <a:p>
            <a:r>
              <a:rPr lang="de-DE" dirty="0" smtClean="0"/>
              <a:t>Stationär (Unterbringung in eine Pflegefamilie, Betreutes Wohnen, Heimunterbringung, Intensive sozialpädagogische Einzelbetreuung)</a:t>
            </a:r>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5</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Beispiele der Hilfeerbringung</a:t>
            </a:r>
            <a:endParaRPr lang="de-DE" dirty="0"/>
          </a:p>
        </p:txBody>
      </p:sp>
      <p:sp>
        <p:nvSpPr>
          <p:cNvPr id="3" name="Inhaltsplatzhalter 2"/>
          <p:cNvSpPr>
            <a:spLocks noGrp="1"/>
          </p:cNvSpPr>
          <p:nvPr>
            <p:ph sz="quarter" idx="1"/>
          </p:nvPr>
        </p:nvSpPr>
        <p:spPr/>
        <p:txBody>
          <a:bodyPr>
            <a:normAutofit fontScale="92500" lnSpcReduction="10000"/>
          </a:bodyPr>
          <a:lstStyle/>
          <a:p>
            <a:r>
              <a:rPr lang="de-DE" dirty="0" smtClean="0">
                <a:solidFill>
                  <a:srgbClr val="0070C0"/>
                </a:solidFill>
              </a:rPr>
              <a:t>Ambulant</a:t>
            </a:r>
          </a:p>
          <a:p>
            <a:pPr>
              <a:buFont typeface="Wingdings" pitchFamily="2" charset="2"/>
              <a:buChar char="§"/>
            </a:pPr>
            <a:r>
              <a:rPr lang="de-DE" dirty="0" smtClean="0"/>
              <a:t>Sozialpädagogische Begleitung und Unterstützung im Rahmen von vereinbarten Fachleistungsstunden eines freien Trägers (Umfang und Inhalt sind individuell zu bestimmen)</a:t>
            </a:r>
          </a:p>
          <a:p>
            <a:pPr>
              <a:buFont typeface="Wingdings" pitchFamily="2" charset="2"/>
              <a:buChar char="§"/>
            </a:pPr>
            <a:r>
              <a:rPr lang="de-DE" dirty="0" smtClean="0"/>
              <a:t>Ergänzende sozialpädagogische Unterstützung bei Durchführung eine beruflichen Ausbildungsmaßnahme durch die Arbeitsverwaltung</a:t>
            </a:r>
          </a:p>
          <a:p>
            <a:pPr>
              <a:buFont typeface="Wingdings" pitchFamily="2" charset="2"/>
              <a:buChar char="§"/>
            </a:pPr>
            <a:r>
              <a:rPr lang="de-DE" dirty="0" smtClean="0"/>
              <a:t>Zeitlich begrenzte Unterstützung zur Regelung von Angelegenheiten, die für eine eigenständige Lebensführung Voraussetzung sind (Wohnungssuche, Anträge zur Sicherung der materiellen Existenzgrundlage, </a:t>
            </a:r>
            <a:r>
              <a:rPr lang="de-DE" dirty="0" err="1" smtClean="0"/>
              <a:t>etc</a:t>
            </a:r>
            <a:r>
              <a:rPr lang="de-DE" dirty="0" smtClean="0"/>
              <a:t>)</a:t>
            </a:r>
          </a:p>
          <a:p>
            <a:pPr>
              <a:buFont typeface="Wingdings" pitchFamily="2" charset="2"/>
              <a:buChar char="§"/>
            </a:pPr>
            <a:r>
              <a:rPr lang="de-DE" dirty="0" err="1" smtClean="0"/>
              <a:t>etc</a:t>
            </a:r>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6</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Beispiele der Hilfeerbringung</a:t>
            </a:r>
            <a:endParaRPr lang="de-DE" dirty="0"/>
          </a:p>
        </p:txBody>
      </p:sp>
      <p:sp>
        <p:nvSpPr>
          <p:cNvPr id="3" name="Inhaltsplatzhalter 2"/>
          <p:cNvSpPr>
            <a:spLocks noGrp="1"/>
          </p:cNvSpPr>
          <p:nvPr>
            <p:ph sz="quarter" idx="1"/>
          </p:nvPr>
        </p:nvSpPr>
        <p:spPr/>
        <p:txBody>
          <a:bodyPr>
            <a:normAutofit lnSpcReduction="10000"/>
          </a:bodyPr>
          <a:lstStyle/>
          <a:p>
            <a:r>
              <a:rPr lang="de-DE" dirty="0" smtClean="0">
                <a:solidFill>
                  <a:srgbClr val="0070C0"/>
                </a:solidFill>
              </a:rPr>
              <a:t>Stationär</a:t>
            </a:r>
          </a:p>
          <a:p>
            <a:pPr>
              <a:buFont typeface="Wingdings" pitchFamily="2" charset="2"/>
              <a:buChar char="§"/>
            </a:pPr>
            <a:r>
              <a:rPr lang="de-DE" dirty="0" smtClean="0"/>
              <a:t>Betreutes Wohnen in eigener Wohnung oder Wohnung eines Jugendhilfeträgers mit stundenweiser sozialpädagogischer Unterstützung</a:t>
            </a:r>
          </a:p>
          <a:p>
            <a:pPr>
              <a:buFont typeface="Wingdings" pitchFamily="2" charset="2"/>
              <a:buChar char="§"/>
            </a:pPr>
            <a:r>
              <a:rPr lang="de-DE" dirty="0" smtClean="0"/>
              <a:t>Wohnen in einer Jugendwohngruppe mit vollumfänglicher Betreuung, aber mit dem Ziel einer Verselbständigung</a:t>
            </a:r>
          </a:p>
          <a:p>
            <a:pPr>
              <a:buFont typeface="Wingdings" pitchFamily="2" charset="2"/>
              <a:buChar char="§"/>
            </a:pPr>
            <a:r>
              <a:rPr lang="de-DE" dirty="0" smtClean="0"/>
              <a:t>Überbrückung von Zeiten zwischen Klinikaufenthalt und Aufnahme in Therapieeinrichtungen (z.B. bei Suchtmittelabhängigen)</a:t>
            </a:r>
          </a:p>
          <a:p>
            <a:pPr>
              <a:buFont typeface="Wingdings" pitchFamily="2" charset="2"/>
              <a:buChar char="§"/>
            </a:pPr>
            <a:r>
              <a:rPr lang="de-DE" dirty="0" smtClean="0"/>
              <a:t>Internatsunterbringung mit zusätzlicher Jugendhilfeleistung</a:t>
            </a:r>
          </a:p>
          <a:p>
            <a:pPr>
              <a:buFont typeface="Wingdings" pitchFamily="2" charset="2"/>
              <a:buChar char="§"/>
            </a:pPr>
            <a:r>
              <a:rPr lang="de-DE" dirty="0" smtClean="0"/>
              <a:t>Etc.</a:t>
            </a:r>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7</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Jugendhilfe als sicherer Ort!</a:t>
            </a:r>
            <a:endParaRPr lang="de-DE" dirty="0"/>
          </a:p>
        </p:txBody>
      </p:sp>
      <p:sp>
        <p:nvSpPr>
          <p:cNvPr id="3" name="Inhaltsplatzhalter 2"/>
          <p:cNvSpPr>
            <a:spLocks noGrp="1"/>
          </p:cNvSpPr>
          <p:nvPr>
            <p:ph sz="quarter" idx="1"/>
          </p:nvPr>
        </p:nvSpPr>
        <p:spPr/>
        <p:txBody>
          <a:bodyPr>
            <a:normAutofit fontScale="77500" lnSpcReduction="20000"/>
          </a:bodyPr>
          <a:lstStyle/>
          <a:p>
            <a:r>
              <a:rPr lang="de-DE" dirty="0" smtClean="0"/>
              <a:t>Junge Volljährige, die bereits vor Erreichen der Volljährigkeit Hilfe zur Erziehung erhielten und deren Hilfeverlauf beständig und in guter Kooperation zwischen Träger, Jugendamt und jungen Menschen stattgefunden hat, finden in der Regel einen guten Übergang in die Hilfe für Junge Volljährige, insbesondere wenn eine Rückführung ins Elternhaus nicht möglich ist. Sie erreichen in dieser </a:t>
            </a:r>
            <a:r>
              <a:rPr lang="de-DE" dirty="0" err="1" smtClean="0"/>
              <a:t>Hilfeart</a:t>
            </a:r>
            <a:r>
              <a:rPr lang="de-DE" dirty="0"/>
              <a:t> </a:t>
            </a:r>
            <a:r>
              <a:rPr lang="de-DE" dirty="0" smtClean="0"/>
              <a:t>die persönlichen und beruflichen Ziele nach ihren Möglichkeiten. </a:t>
            </a:r>
            <a:endParaRPr lang="de-DE" dirty="0"/>
          </a:p>
          <a:p>
            <a:r>
              <a:rPr lang="de-DE" dirty="0" smtClean="0"/>
              <a:t>Junge Volljährige, die bereit sind, sich auf die Hilfeangebote einzulassen und sich aktiv an der Zielerreichung beteiligen, haben eine gute Prognose, über dieses Angebot den Weg in ein selbständiges Leben zu finden</a:t>
            </a:r>
          </a:p>
          <a:p>
            <a:r>
              <a:rPr lang="de-DE" dirty="0" smtClean="0"/>
              <a:t>In Maßnahmen der Eingliederungshilfe sind die Anforderungen an Motivation und Mitwirkungsbereitschaft deutlich geringer  und die Toleranz für „Krisen“ und „Durststrecken“ deutlich höher, weil die persönliche Situation, die Erkrankung und die Störung der Persönlichkeitsentwicklung diese Probleme in der Regel mit sich bringen</a:t>
            </a:r>
          </a:p>
          <a:p>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8</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Jugendhilfe als sicherer Ort?</a:t>
            </a:r>
            <a:endParaRPr lang="de-DE" dirty="0"/>
          </a:p>
        </p:txBody>
      </p:sp>
      <p:sp>
        <p:nvSpPr>
          <p:cNvPr id="3" name="Inhaltsplatzhalter 2"/>
          <p:cNvSpPr>
            <a:spLocks noGrp="1"/>
          </p:cNvSpPr>
          <p:nvPr>
            <p:ph sz="quarter" idx="1"/>
          </p:nvPr>
        </p:nvSpPr>
        <p:spPr/>
        <p:txBody>
          <a:bodyPr>
            <a:normAutofit lnSpcReduction="10000"/>
          </a:bodyPr>
          <a:lstStyle/>
          <a:p>
            <a:r>
              <a:rPr lang="de-DE" dirty="0" smtClean="0"/>
              <a:t>Junge Volljährige, die die Regeln von Hilfeangeboten nicht akzeptieren können und sich nicht an Maßnahmen zur schulischen oder beruflichen Integration beteiligen können oder wollen, scheitern in der Hilfe</a:t>
            </a:r>
          </a:p>
          <a:p>
            <a:r>
              <a:rPr lang="de-DE" dirty="0" smtClean="0"/>
              <a:t>Junge Volljährige müssen die Hilfe aktiv nachfragen, es gibt keinen „nachgehenden“ Auftrag für die Jugendhilfe</a:t>
            </a:r>
          </a:p>
          <a:p>
            <a:r>
              <a:rPr lang="de-DE" dirty="0" smtClean="0"/>
              <a:t>Junge Volljährige können die Hilfe selbständig beenden, was in Krisen häufig vorkommt, eine Unterbrechung von mehr als drei Monaten wird dann von den Jugendhilfeträgern bei einem erneuten Antrag besonders kritisch geprüft</a:t>
            </a:r>
          </a:p>
          <a:p>
            <a:endParaRPr lang="de-DE" dirty="0"/>
          </a:p>
        </p:txBody>
      </p:sp>
      <p:sp>
        <p:nvSpPr>
          <p:cNvPr id="4" name="Foliennummernplatzhalter 3"/>
          <p:cNvSpPr>
            <a:spLocks noGrp="1"/>
          </p:cNvSpPr>
          <p:nvPr>
            <p:ph type="sldNum" sz="quarter" idx="15"/>
          </p:nvPr>
        </p:nvSpPr>
        <p:spPr/>
        <p:txBody>
          <a:bodyPr/>
          <a:lstStyle/>
          <a:p>
            <a:fld id="{133A3E98-BAB8-458D-9E68-2AF8F8F7393F}" type="slidenum">
              <a:rPr lang="de-DE" smtClean="0"/>
              <a:pPr/>
              <a:t>9</a:t>
            </a:fld>
            <a:endParaRPr lang="de-DE"/>
          </a:p>
        </p:txBody>
      </p:sp>
      <p:sp>
        <p:nvSpPr>
          <p:cNvPr id="5" name="Fußzeilenplatzhalter 4"/>
          <p:cNvSpPr>
            <a:spLocks noGrp="1"/>
          </p:cNvSpPr>
          <p:nvPr>
            <p:ph type="ftr" sz="quarter" idx="16"/>
          </p:nvPr>
        </p:nvSpPr>
        <p:spPr/>
        <p:txBody>
          <a:bodyPr/>
          <a:lstStyle/>
          <a:p>
            <a:r>
              <a:rPr lang="de-DE" smtClean="0"/>
              <a:t>Hiltrud Göbel Diplom-Sozialarbeiterin</a:t>
            </a:r>
            <a:endParaRPr lang="de-DE"/>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reu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reu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Nereu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985</Words>
  <Application>Microsoft Office PowerPoint</Application>
  <PresentationFormat>Bildschirmpräsentation (4:3)</PresentationFormat>
  <Paragraphs>77</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Nereus</vt:lpstr>
      <vt:lpstr>Jugendhilfe als sicherer Ort!? - Professionelle Begleitung von jungen Mensch auf dem schwierigen Weg ins Leben</vt:lpstr>
      <vt:lpstr>Rechtliche Vorschriften im SGB VIII</vt:lpstr>
      <vt:lpstr>Anspruchsberechtigte von Hilfen für Junge Volljährige</vt:lpstr>
      <vt:lpstr>Rahmenbedingungen für die Leistungsbewilligung</vt:lpstr>
      <vt:lpstr>Formen der Hilfeerbringung </vt:lpstr>
      <vt:lpstr>Beispiele der Hilfeerbringung</vt:lpstr>
      <vt:lpstr>Beispiele der Hilfeerbringung</vt:lpstr>
      <vt:lpstr>Jugendhilfe als sicherer Ort!</vt:lpstr>
      <vt:lpstr>Jugendhilfe als sicherer Ort?</vt:lpstr>
      <vt:lpstr>Stolpersteine in der Praxis</vt:lpstr>
      <vt:lpstr>Ausblick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Jugendhilfe als sicherer Ort!? - Professionelle Begleitung von jungen Mensch auf dem schwierigen Weg ins Leben</dc:title>
  <dc:creator>Hiltrud</dc:creator>
  <cp:lastModifiedBy>Rosenbaum Stefanie</cp:lastModifiedBy>
  <cp:revision>17</cp:revision>
  <dcterms:created xsi:type="dcterms:W3CDTF">2016-09-22T19:13:08Z</dcterms:created>
  <dcterms:modified xsi:type="dcterms:W3CDTF">2016-09-26T10:52:02Z</dcterms:modified>
</cp:coreProperties>
</file>