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4.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sldIdLst>
    <p:sldId id="256" r:id="rId2"/>
    <p:sldId id="299" r:id="rId3"/>
    <p:sldId id="343" r:id="rId4"/>
    <p:sldId id="400" r:id="rId5"/>
    <p:sldId id="344" r:id="rId6"/>
    <p:sldId id="384" r:id="rId7"/>
    <p:sldId id="452" r:id="rId8"/>
    <p:sldId id="332" r:id="rId9"/>
    <p:sldId id="361" r:id="rId10"/>
    <p:sldId id="330" r:id="rId11"/>
    <p:sldId id="401" r:id="rId12"/>
    <p:sldId id="404" r:id="rId13"/>
    <p:sldId id="402" r:id="rId14"/>
    <p:sldId id="346" r:id="rId15"/>
    <p:sldId id="446" r:id="rId16"/>
    <p:sldId id="453" r:id="rId17"/>
    <p:sldId id="408" r:id="rId18"/>
    <p:sldId id="424" r:id="rId19"/>
    <p:sldId id="455" r:id="rId20"/>
    <p:sldId id="258" r:id="rId21"/>
    <p:sldId id="417" r:id="rId22"/>
    <p:sldId id="425" r:id="rId23"/>
    <p:sldId id="426" r:id="rId24"/>
    <p:sldId id="427" r:id="rId25"/>
    <p:sldId id="428" r:id="rId26"/>
    <p:sldId id="429" r:id="rId27"/>
    <p:sldId id="431" r:id="rId28"/>
    <p:sldId id="454" r:id="rId29"/>
    <p:sldId id="450" r:id="rId30"/>
    <p:sldId id="432" r:id="rId31"/>
    <p:sldId id="434" r:id="rId32"/>
    <p:sldId id="449" r:id="rId33"/>
    <p:sldId id="433" r:id="rId34"/>
    <p:sldId id="419" r:id="rId35"/>
    <p:sldId id="462" r:id="rId36"/>
    <p:sldId id="435" r:id="rId37"/>
    <p:sldId id="438" r:id="rId38"/>
    <p:sldId id="439" r:id="rId39"/>
    <p:sldId id="463" r:id="rId40"/>
    <p:sldId id="465" r:id="rId41"/>
    <p:sldId id="474" r:id="rId42"/>
    <p:sldId id="447" r:id="rId43"/>
    <p:sldId id="475" r:id="rId44"/>
    <p:sldId id="460" r:id="rId45"/>
    <p:sldId id="442" r:id="rId46"/>
    <p:sldId id="444" r:id="rId47"/>
    <p:sldId id="445" r:id="rId48"/>
    <p:sldId id="443" r:id="rId49"/>
    <p:sldId id="456" r:id="rId50"/>
    <p:sldId id="457" r:id="rId51"/>
    <p:sldId id="458" r:id="rId52"/>
    <p:sldId id="459" r:id="rId53"/>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BD53"/>
    <a:srgbClr val="2D44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960" autoAdjust="0"/>
  </p:normalViewPr>
  <p:slideViewPr>
    <p:cSldViewPr snapToGrid="0" snapToObjects="1">
      <p:cViewPr>
        <p:scale>
          <a:sx n="81" d="100"/>
          <a:sy n="81" d="100"/>
        </p:scale>
        <p:origin x="-1848" y="-17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44"/>
    </p:cViewPr>
  </p:sorterViewPr>
  <p:notesViewPr>
    <p:cSldViewPr snapToGrid="0" snapToObjects="1">
      <p:cViewPr varScale="1">
        <p:scale>
          <a:sx n="50" d="100"/>
          <a:sy n="50" d="100"/>
        </p:scale>
        <p:origin x="-2432"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Macintosh%20HD:Users:admin:Documents:Publikationen:eye%20movement%20paper:ET_FU:Figure.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Macintosh_HD:Users:ttschan:Desktop:DERS%20neu.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_HD:Users:ttschan:Desktop:ERI%20Kopie.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238225739609399"/>
          <c:y val="2.9549761948361099E-2"/>
          <c:w val="0.70731693277658703"/>
          <c:h val="0.81625476904761396"/>
        </c:manualLayout>
      </c:layout>
      <c:lineChart>
        <c:grouping val="standard"/>
        <c:varyColors val="0"/>
        <c:ser>
          <c:idx val="0"/>
          <c:order val="0"/>
          <c:tx>
            <c:strRef>
              <c:f>Tabelle1!$A$3</c:f>
              <c:strCache>
                <c:ptCount val="1"/>
                <c:pt idx="0">
                  <c:v>Prä-TA</c:v>
                </c:pt>
              </c:strCache>
            </c:strRef>
          </c:tx>
          <c:spPr>
            <a:ln w="31750">
              <a:solidFill>
                <a:srgbClr val="FFA94D"/>
              </a:solidFill>
              <a:prstDash val="solid"/>
            </a:ln>
          </c:spPr>
          <c:marker>
            <c:symbol val="none"/>
          </c:marker>
          <c:cat>
            <c:strRef>
              <c:f>Tabelle1!$B$2:$I$2</c:f>
              <c:strCache>
                <c:ptCount val="8"/>
                <c:pt idx="0">
                  <c:v>0-500</c:v>
                </c:pt>
                <c:pt idx="1">
                  <c:v>501-1000</c:v>
                </c:pt>
                <c:pt idx="2">
                  <c:v>1001-1500</c:v>
                </c:pt>
                <c:pt idx="3">
                  <c:v>1501-2000</c:v>
                </c:pt>
                <c:pt idx="4">
                  <c:v>2001-2500</c:v>
                </c:pt>
                <c:pt idx="5">
                  <c:v>2501-3000</c:v>
                </c:pt>
                <c:pt idx="6">
                  <c:v>3001-3500</c:v>
                </c:pt>
                <c:pt idx="7">
                  <c:v>3501-4000</c:v>
                </c:pt>
              </c:strCache>
            </c:strRef>
          </c:cat>
          <c:val>
            <c:numRef>
              <c:f>Tabelle1!$B$3:$I$3</c:f>
              <c:numCache>
                <c:formatCode>General</c:formatCode>
                <c:ptCount val="8"/>
                <c:pt idx="0">
                  <c:v>37.08</c:v>
                </c:pt>
                <c:pt idx="1">
                  <c:v>35.4</c:v>
                </c:pt>
                <c:pt idx="2">
                  <c:v>47.44</c:v>
                </c:pt>
                <c:pt idx="3">
                  <c:v>57.21</c:v>
                </c:pt>
                <c:pt idx="4">
                  <c:v>49.41</c:v>
                </c:pt>
                <c:pt idx="5">
                  <c:v>48.31</c:v>
                </c:pt>
                <c:pt idx="6">
                  <c:v>43.73</c:v>
                </c:pt>
                <c:pt idx="7">
                  <c:v>43.06</c:v>
                </c:pt>
              </c:numCache>
            </c:numRef>
          </c:val>
          <c:smooth val="0"/>
        </c:ser>
        <c:ser>
          <c:idx val="1"/>
          <c:order val="1"/>
          <c:tx>
            <c:strRef>
              <c:f>Tabelle1!$A$4</c:f>
              <c:strCache>
                <c:ptCount val="1"/>
                <c:pt idx="0">
                  <c:v>Prä-KG</c:v>
                </c:pt>
              </c:strCache>
            </c:strRef>
          </c:tx>
          <c:spPr>
            <a:ln w="31750" cmpd="sng">
              <a:solidFill>
                <a:schemeClr val="accent6"/>
              </a:solidFill>
              <a:prstDash val="solid"/>
            </a:ln>
          </c:spPr>
          <c:marker>
            <c:symbol val="none"/>
          </c:marker>
          <c:cat>
            <c:strRef>
              <c:f>Tabelle1!$B$2:$I$2</c:f>
              <c:strCache>
                <c:ptCount val="8"/>
                <c:pt idx="0">
                  <c:v>0-500</c:v>
                </c:pt>
                <c:pt idx="1">
                  <c:v>501-1000</c:v>
                </c:pt>
                <c:pt idx="2">
                  <c:v>1001-1500</c:v>
                </c:pt>
                <c:pt idx="3">
                  <c:v>1501-2000</c:v>
                </c:pt>
                <c:pt idx="4">
                  <c:v>2001-2500</c:v>
                </c:pt>
                <c:pt idx="5">
                  <c:v>2501-3000</c:v>
                </c:pt>
                <c:pt idx="6">
                  <c:v>3001-3500</c:v>
                </c:pt>
                <c:pt idx="7">
                  <c:v>3501-4000</c:v>
                </c:pt>
              </c:strCache>
            </c:strRef>
          </c:cat>
          <c:val>
            <c:numRef>
              <c:f>Tabelle1!$B$4:$I$4</c:f>
              <c:numCache>
                <c:formatCode>General</c:formatCode>
                <c:ptCount val="8"/>
                <c:pt idx="0">
                  <c:v>45.83</c:v>
                </c:pt>
                <c:pt idx="1">
                  <c:v>37.880000000000003</c:v>
                </c:pt>
                <c:pt idx="2">
                  <c:v>33.65</c:v>
                </c:pt>
                <c:pt idx="3">
                  <c:v>39.31</c:v>
                </c:pt>
                <c:pt idx="4">
                  <c:v>44.53</c:v>
                </c:pt>
                <c:pt idx="5">
                  <c:v>50.97</c:v>
                </c:pt>
                <c:pt idx="6">
                  <c:v>52.73</c:v>
                </c:pt>
                <c:pt idx="7">
                  <c:v>52.23</c:v>
                </c:pt>
              </c:numCache>
            </c:numRef>
          </c:val>
          <c:smooth val="0"/>
        </c:ser>
        <c:ser>
          <c:idx val="2"/>
          <c:order val="2"/>
          <c:tx>
            <c:strRef>
              <c:f>Tabelle1!$A$5</c:f>
              <c:strCache>
                <c:ptCount val="1"/>
                <c:pt idx="0">
                  <c:v>Post-TA</c:v>
                </c:pt>
              </c:strCache>
            </c:strRef>
          </c:tx>
          <c:spPr>
            <a:ln w="31750">
              <a:solidFill>
                <a:srgbClr val="FF0000"/>
              </a:solidFill>
              <a:prstDash val="solid"/>
            </a:ln>
          </c:spPr>
          <c:marker>
            <c:symbol val="none"/>
          </c:marker>
          <c:cat>
            <c:strRef>
              <c:f>Tabelle1!$B$2:$I$2</c:f>
              <c:strCache>
                <c:ptCount val="8"/>
                <c:pt idx="0">
                  <c:v>0-500</c:v>
                </c:pt>
                <c:pt idx="1">
                  <c:v>501-1000</c:v>
                </c:pt>
                <c:pt idx="2">
                  <c:v>1001-1500</c:v>
                </c:pt>
                <c:pt idx="3">
                  <c:v>1501-2000</c:v>
                </c:pt>
                <c:pt idx="4">
                  <c:v>2001-2500</c:v>
                </c:pt>
                <c:pt idx="5">
                  <c:v>2501-3000</c:v>
                </c:pt>
                <c:pt idx="6">
                  <c:v>3001-3500</c:v>
                </c:pt>
                <c:pt idx="7">
                  <c:v>3501-4000</c:v>
                </c:pt>
              </c:strCache>
            </c:strRef>
          </c:cat>
          <c:val>
            <c:numRef>
              <c:f>Tabelle1!$B$5:$I$5</c:f>
              <c:numCache>
                <c:formatCode>General</c:formatCode>
                <c:ptCount val="8"/>
                <c:pt idx="0">
                  <c:v>36.69</c:v>
                </c:pt>
                <c:pt idx="1">
                  <c:v>36.1</c:v>
                </c:pt>
                <c:pt idx="2">
                  <c:v>47.04</c:v>
                </c:pt>
                <c:pt idx="3">
                  <c:v>47.1</c:v>
                </c:pt>
                <c:pt idx="4">
                  <c:v>48.2</c:v>
                </c:pt>
                <c:pt idx="5">
                  <c:v>47.1</c:v>
                </c:pt>
                <c:pt idx="6">
                  <c:v>44.72</c:v>
                </c:pt>
                <c:pt idx="7">
                  <c:v>41.63</c:v>
                </c:pt>
              </c:numCache>
            </c:numRef>
          </c:val>
          <c:smooth val="0"/>
        </c:ser>
        <c:ser>
          <c:idx val="3"/>
          <c:order val="3"/>
          <c:tx>
            <c:strRef>
              <c:f>Tabelle1!#BEZUG!</c:f>
              <c:strCache>
                <c:ptCount val="1"/>
                <c:pt idx="0">
                  <c:v>#BEZUG!</c:v>
                </c:pt>
              </c:strCache>
            </c:strRef>
          </c:tx>
          <c:spPr>
            <a:ln w="38100">
              <a:solidFill>
                <a:srgbClr val="666699"/>
              </a:solidFill>
              <a:prstDash val="solid"/>
            </a:ln>
          </c:spPr>
          <c:marker>
            <c:symbol val="none"/>
          </c:marker>
          <c:cat>
            <c:strRef>
              <c:f>Tabelle1!$B$2:$I$2</c:f>
              <c:strCache>
                <c:ptCount val="8"/>
                <c:pt idx="0">
                  <c:v>0-500</c:v>
                </c:pt>
                <c:pt idx="1">
                  <c:v>501-1000</c:v>
                </c:pt>
                <c:pt idx="2">
                  <c:v>1001-1500</c:v>
                </c:pt>
                <c:pt idx="3">
                  <c:v>1501-2000</c:v>
                </c:pt>
                <c:pt idx="4">
                  <c:v>2001-2500</c:v>
                </c:pt>
                <c:pt idx="5">
                  <c:v>2501-3000</c:v>
                </c:pt>
                <c:pt idx="6">
                  <c:v>3001-3500</c:v>
                </c:pt>
                <c:pt idx="7">
                  <c:v>3501-4000</c:v>
                </c:pt>
              </c:strCache>
            </c:strRef>
          </c:cat>
          <c:val>
            <c:numRef>
              <c:f>Tabelle1!#BEZUG!</c:f>
              <c:numCache>
                <c:formatCode>General</c:formatCode>
                <c:ptCount val="1"/>
                <c:pt idx="0">
                  <c:v>1</c:v>
                </c:pt>
              </c:numCache>
            </c:numRef>
          </c:val>
          <c:smooth val="0"/>
        </c:ser>
        <c:ser>
          <c:idx val="4"/>
          <c:order val="4"/>
          <c:tx>
            <c:strRef>
              <c:f>Tabelle1!$A$6</c:f>
              <c:strCache>
                <c:ptCount val="1"/>
                <c:pt idx="0">
                  <c:v>Post-KG</c:v>
                </c:pt>
              </c:strCache>
            </c:strRef>
          </c:tx>
          <c:spPr>
            <a:ln w="31750">
              <a:solidFill>
                <a:srgbClr val="0000FF"/>
              </a:solidFill>
            </a:ln>
          </c:spPr>
          <c:marker>
            <c:symbol val="none"/>
          </c:marker>
          <c:cat>
            <c:strRef>
              <c:f>Tabelle1!$B$2:$I$2</c:f>
              <c:strCache>
                <c:ptCount val="8"/>
                <c:pt idx="0">
                  <c:v>0-500</c:v>
                </c:pt>
                <c:pt idx="1">
                  <c:v>501-1000</c:v>
                </c:pt>
                <c:pt idx="2">
                  <c:v>1001-1500</c:v>
                </c:pt>
                <c:pt idx="3">
                  <c:v>1501-2000</c:v>
                </c:pt>
                <c:pt idx="4">
                  <c:v>2001-2500</c:v>
                </c:pt>
                <c:pt idx="5">
                  <c:v>2501-3000</c:v>
                </c:pt>
                <c:pt idx="6">
                  <c:v>3001-3500</c:v>
                </c:pt>
                <c:pt idx="7">
                  <c:v>3501-4000</c:v>
                </c:pt>
              </c:strCache>
            </c:strRef>
          </c:cat>
          <c:val>
            <c:numRef>
              <c:f>Tabelle1!$B$6:$I$6</c:f>
              <c:numCache>
                <c:formatCode>General</c:formatCode>
                <c:ptCount val="8"/>
                <c:pt idx="0">
                  <c:v>43.35</c:v>
                </c:pt>
                <c:pt idx="1">
                  <c:v>36.46</c:v>
                </c:pt>
                <c:pt idx="2">
                  <c:v>36.549999999999997</c:v>
                </c:pt>
                <c:pt idx="3">
                  <c:v>39.9</c:v>
                </c:pt>
                <c:pt idx="4">
                  <c:v>42.36</c:v>
                </c:pt>
                <c:pt idx="5">
                  <c:v>44.58</c:v>
                </c:pt>
                <c:pt idx="6">
                  <c:v>48.64</c:v>
                </c:pt>
                <c:pt idx="7">
                  <c:v>51.67</c:v>
                </c:pt>
              </c:numCache>
            </c:numRef>
          </c:val>
          <c:smooth val="0"/>
        </c:ser>
        <c:dLbls>
          <c:showLegendKey val="0"/>
          <c:showVal val="0"/>
          <c:showCatName val="0"/>
          <c:showSerName val="0"/>
          <c:showPercent val="0"/>
          <c:showBubbleSize val="0"/>
        </c:dLbls>
        <c:marker val="1"/>
        <c:smooth val="0"/>
        <c:axId val="38691200"/>
        <c:axId val="38692736"/>
      </c:lineChart>
      <c:catAx>
        <c:axId val="38691200"/>
        <c:scaling>
          <c:orientation val="minMax"/>
        </c:scaling>
        <c:delete val="0"/>
        <c:axPos val="b"/>
        <c:numFmt formatCode="General" sourceLinked="0"/>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Times New Roman"/>
                <a:ea typeface="Times New Roman"/>
                <a:cs typeface="Times New Roman"/>
              </a:defRPr>
            </a:pPr>
            <a:endParaRPr lang="de-DE"/>
          </a:p>
        </c:txPr>
        <c:crossAx val="38692736"/>
        <c:crosses val="autoZero"/>
        <c:auto val="1"/>
        <c:lblAlgn val="ctr"/>
        <c:lblOffset val="100"/>
        <c:noMultiLvlLbl val="0"/>
      </c:catAx>
      <c:valAx>
        <c:axId val="38692736"/>
        <c:scaling>
          <c:orientation val="minMax"/>
          <c:min val="20"/>
        </c:scaling>
        <c:delete val="0"/>
        <c:axPos val="l"/>
        <c:majorGridlines>
          <c:spPr>
            <a:ln w="3175">
              <a:solidFill>
                <a:srgbClr val="808080"/>
              </a:solidFill>
              <a:prstDash val="solid"/>
            </a:ln>
          </c:spPr>
        </c:majorGridlines>
        <c:numFmt formatCode="[=20]&quot;0&quot;;General" sourceLinked="0"/>
        <c:majorTickMark val="out"/>
        <c:minorTickMark val="none"/>
        <c:tickLblPos val="nextTo"/>
        <c:spPr>
          <a:ln w="3175">
            <a:solidFill>
              <a:srgbClr val="000000"/>
            </a:solidFill>
            <a:prstDash val="solid"/>
          </a:ln>
        </c:spPr>
        <c:txPr>
          <a:bodyPr/>
          <a:lstStyle/>
          <a:p>
            <a:pPr>
              <a:defRPr lang="de-DE" spc="-100">
                <a:latin typeface="Times New Roman"/>
              </a:defRPr>
            </a:pPr>
            <a:endParaRPr lang="de-DE"/>
          </a:p>
        </c:txPr>
        <c:crossAx val="38691200"/>
        <c:crosses val="autoZero"/>
        <c:crossBetween val="between"/>
        <c:majorUnit val="10"/>
      </c:valAx>
      <c:spPr>
        <a:solidFill>
          <a:srgbClr val="FFFFFF"/>
        </a:solidFill>
        <a:ln w="25400">
          <a:noFill/>
        </a:ln>
      </c:spPr>
    </c:plotArea>
    <c:legend>
      <c:legendPos val="b"/>
      <c:legendEntry>
        <c:idx val="3"/>
        <c:delete val="1"/>
      </c:legendEntry>
      <c:layout>
        <c:manualLayout>
          <c:xMode val="edge"/>
          <c:yMode val="edge"/>
          <c:x val="0.14794856412431001"/>
          <c:y val="0.89727649245326002"/>
          <c:w val="0.743242784380305"/>
          <c:h val="0.10059907217216101"/>
        </c:manualLayout>
      </c:layout>
      <c:overlay val="0"/>
      <c:spPr>
        <a:noFill/>
        <a:ln w="25400">
          <a:noFill/>
        </a:ln>
      </c:spPr>
      <c:txPr>
        <a:bodyPr/>
        <a:lstStyle/>
        <a:p>
          <a:pPr>
            <a:defRPr lang="de-DE" sz="1200">
              <a:latin typeface="Times New Roman"/>
            </a:defRPr>
          </a:pPr>
          <a:endParaRPr lang="de-DE"/>
        </a:p>
      </c:txPr>
    </c:legend>
    <c:plotVisOnly val="1"/>
    <c:dispBlanksAs val="gap"/>
    <c:showDLblsOverMax val="0"/>
  </c:chart>
  <c:spPr>
    <a:solidFill>
      <a:srgbClr val="FFFFFF"/>
    </a:solidFill>
    <a:ln w="9525">
      <a:noFill/>
    </a:ln>
  </c:sp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06255277576065"/>
          <c:y val="6.3493094952873905E-2"/>
          <c:w val="0.77669473923187304"/>
          <c:h val="0.80553549605599395"/>
        </c:manualLayout>
      </c:layout>
      <c:barChart>
        <c:barDir val="col"/>
        <c:grouping val="clustered"/>
        <c:varyColors val="0"/>
        <c:ser>
          <c:idx val="0"/>
          <c:order val="0"/>
          <c:tx>
            <c:strRef>
              <c:f>Blatt1!$A$2</c:f>
              <c:strCache>
                <c:ptCount val="1"/>
                <c:pt idx="0">
                  <c:v>NSSV</c:v>
                </c:pt>
              </c:strCache>
            </c:strRef>
          </c:tx>
          <c:invertIfNegative val="0"/>
          <c:errBars>
            <c:errBarType val="both"/>
            <c:errValType val="cust"/>
            <c:noEndCap val="0"/>
            <c:plus>
              <c:numRef>
                <c:f>Blatt1!$B$5:$G$5</c:f>
                <c:numCache>
                  <c:formatCode>General</c:formatCode>
                  <c:ptCount val="6"/>
                  <c:pt idx="0">
                    <c:v>6.22</c:v>
                  </c:pt>
                  <c:pt idx="1">
                    <c:v>4.42</c:v>
                  </c:pt>
                  <c:pt idx="2">
                    <c:v>6.55</c:v>
                  </c:pt>
                  <c:pt idx="3">
                    <c:v>4.84</c:v>
                  </c:pt>
                  <c:pt idx="4">
                    <c:v>7.5</c:v>
                  </c:pt>
                  <c:pt idx="5">
                    <c:v>5.3199999999999976</c:v>
                  </c:pt>
                </c:numCache>
              </c:numRef>
            </c:plus>
            <c:minus>
              <c:numRef>
                <c:f>Blatt1!$B$6:$G$6</c:f>
                <c:numCache>
                  <c:formatCode>General</c:formatCode>
                  <c:ptCount val="6"/>
                  <c:pt idx="0">
                    <c:v>6.22</c:v>
                  </c:pt>
                  <c:pt idx="1">
                    <c:v>4.42</c:v>
                  </c:pt>
                  <c:pt idx="2">
                    <c:v>6.55</c:v>
                  </c:pt>
                  <c:pt idx="3">
                    <c:v>4.84</c:v>
                  </c:pt>
                  <c:pt idx="4">
                    <c:v>7.5</c:v>
                  </c:pt>
                  <c:pt idx="5">
                    <c:v>5.3199999999999976</c:v>
                  </c:pt>
                </c:numCache>
              </c:numRef>
            </c:minus>
          </c:errBars>
          <c:cat>
            <c:strRef>
              <c:f>Blatt1!$B$1:$G$1</c:f>
              <c:strCache>
                <c:ptCount val="6"/>
                <c:pt idx="0">
                  <c:v>Nicht-Akzeptanz</c:v>
                </c:pt>
                <c:pt idx="1">
                  <c:v>Zielgerichtetes Verh.</c:v>
                </c:pt>
                <c:pt idx="2">
                  <c:v>Impulskontrolle</c:v>
                </c:pt>
                <c:pt idx="3">
                  <c:v>Bewusstsein</c:v>
                </c:pt>
                <c:pt idx="4">
                  <c:v>Strategien</c:v>
                </c:pt>
                <c:pt idx="5">
                  <c:v>Klarheit</c:v>
                </c:pt>
              </c:strCache>
            </c:strRef>
          </c:cat>
          <c:val>
            <c:numRef>
              <c:f>Blatt1!$B$2:$G$2</c:f>
              <c:numCache>
                <c:formatCode>0.00</c:formatCode>
                <c:ptCount val="6"/>
                <c:pt idx="0">
                  <c:v>15.55</c:v>
                </c:pt>
                <c:pt idx="1">
                  <c:v>19.079999999999998</c:v>
                </c:pt>
                <c:pt idx="2">
                  <c:v>17.809999999999999</c:v>
                </c:pt>
                <c:pt idx="3">
                  <c:v>19.600000000000001</c:v>
                </c:pt>
                <c:pt idx="4">
                  <c:v>29.47</c:v>
                </c:pt>
                <c:pt idx="5">
                  <c:v>16.8</c:v>
                </c:pt>
              </c:numCache>
            </c:numRef>
          </c:val>
        </c:ser>
        <c:ser>
          <c:idx val="1"/>
          <c:order val="1"/>
          <c:tx>
            <c:strRef>
              <c:f>Blatt1!$A$3</c:f>
              <c:strCache>
                <c:ptCount val="1"/>
                <c:pt idx="0">
                  <c:v>KKG</c:v>
                </c:pt>
              </c:strCache>
            </c:strRef>
          </c:tx>
          <c:invertIfNegative val="0"/>
          <c:errBars>
            <c:errBarType val="both"/>
            <c:errValType val="cust"/>
            <c:noEndCap val="0"/>
            <c:plus>
              <c:numRef>
                <c:f>Blatt1!$B$7:$G$7</c:f>
                <c:numCache>
                  <c:formatCode>General</c:formatCode>
                  <c:ptCount val="6"/>
                  <c:pt idx="0">
                    <c:v>5.96</c:v>
                  </c:pt>
                  <c:pt idx="1">
                    <c:v>5</c:v>
                  </c:pt>
                  <c:pt idx="2">
                    <c:v>5.26</c:v>
                  </c:pt>
                  <c:pt idx="3">
                    <c:v>5.74</c:v>
                  </c:pt>
                  <c:pt idx="4">
                    <c:v>7.59</c:v>
                  </c:pt>
                  <c:pt idx="5">
                    <c:v>5.0599999999999996</c:v>
                  </c:pt>
                </c:numCache>
              </c:numRef>
            </c:plus>
            <c:minus>
              <c:numRef>
                <c:f>Blatt1!$B$8:$G$8</c:f>
                <c:numCache>
                  <c:formatCode>General</c:formatCode>
                  <c:ptCount val="6"/>
                  <c:pt idx="0">
                    <c:v>5.96</c:v>
                  </c:pt>
                  <c:pt idx="1">
                    <c:v>5</c:v>
                  </c:pt>
                  <c:pt idx="2">
                    <c:v>5.26</c:v>
                  </c:pt>
                  <c:pt idx="3">
                    <c:v>5.74</c:v>
                  </c:pt>
                  <c:pt idx="4">
                    <c:v>7.59</c:v>
                  </c:pt>
                  <c:pt idx="5">
                    <c:v>5.0599999999999996</c:v>
                  </c:pt>
                </c:numCache>
              </c:numRef>
            </c:minus>
          </c:errBars>
          <c:cat>
            <c:strRef>
              <c:f>Blatt1!$B$1:$G$1</c:f>
              <c:strCache>
                <c:ptCount val="6"/>
                <c:pt idx="0">
                  <c:v>Nicht-Akzeptanz</c:v>
                </c:pt>
                <c:pt idx="1">
                  <c:v>Zielgerichtetes Verh.</c:v>
                </c:pt>
                <c:pt idx="2">
                  <c:v>Impulskontrolle</c:v>
                </c:pt>
                <c:pt idx="3">
                  <c:v>Bewusstsein</c:v>
                </c:pt>
                <c:pt idx="4">
                  <c:v>Strategien</c:v>
                </c:pt>
                <c:pt idx="5">
                  <c:v>Klarheit</c:v>
                </c:pt>
              </c:strCache>
            </c:strRef>
          </c:cat>
          <c:val>
            <c:numRef>
              <c:f>Blatt1!$B$3:$G$3</c:f>
              <c:numCache>
                <c:formatCode>0.00</c:formatCode>
                <c:ptCount val="6"/>
                <c:pt idx="0">
                  <c:v>14.18</c:v>
                </c:pt>
                <c:pt idx="1">
                  <c:v>15.05</c:v>
                </c:pt>
                <c:pt idx="2">
                  <c:v>12.64</c:v>
                </c:pt>
                <c:pt idx="3">
                  <c:v>18.239999999999998</c:v>
                </c:pt>
                <c:pt idx="4">
                  <c:v>22.5</c:v>
                </c:pt>
                <c:pt idx="5">
                  <c:v>13.6</c:v>
                </c:pt>
              </c:numCache>
            </c:numRef>
          </c:val>
        </c:ser>
        <c:ser>
          <c:idx val="2"/>
          <c:order val="2"/>
          <c:tx>
            <c:strRef>
              <c:f>Blatt1!$A$4</c:f>
              <c:strCache>
                <c:ptCount val="1"/>
                <c:pt idx="0">
                  <c:v>GKG</c:v>
                </c:pt>
              </c:strCache>
            </c:strRef>
          </c:tx>
          <c:invertIfNegative val="0"/>
          <c:errBars>
            <c:errBarType val="both"/>
            <c:errValType val="cust"/>
            <c:noEndCap val="0"/>
            <c:plus>
              <c:numRef>
                <c:f>Blatt1!$B$9:$G$9</c:f>
                <c:numCache>
                  <c:formatCode>General</c:formatCode>
                  <c:ptCount val="6"/>
                  <c:pt idx="0">
                    <c:v>4.8199999999999976</c:v>
                  </c:pt>
                  <c:pt idx="1">
                    <c:v>8.7100000000000009</c:v>
                  </c:pt>
                  <c:pt idx="2">
                    <c:v>3.19</c:v>
                  </c:pt>
                  <c:pt idx="3">
                    <c:v>4.9000000000000004</c:v>
                  </c:pt>
                  <c:pt idx="4">
                    <c:v>5.23</c:v>
                  </c:pt>
                  <c:pt idx="5">
                    <c:v>3.2</c:v>
                  </c:pt>
                </c:numCache>
              </c:numRef>
            </c:plus>
            <c:minus>
              <c:numRef>
                <c:f>Blatt1!$B$10:$G$10</c:f>
                <c:numCache>
                  <c:formatCode>General</c:formatCode>
                  <c:ptCount val="6"/>
                  <c:pt idx="0">
                    <c:v>4.8199999999999976</c:v>
                  </c:pt>
                  <c:pt idx="1">
                    <c:v>8.7100000000000009</c:v>
                  </c:pt>
                  <c:pt idx="2">
                    <c:v>3.19</c:v>
                  </c:pt>
                  <c:pt idx="3">
                    <c:v>4.9000000000000004</c:v>
                  </c:pt>
                  <c:pt idx="4">
                    <c:v>5.23</c:v>
                  </c:pt>
                  <c:pt idx="5">
                    <c:v>3.2</c:v>
                  </c:pt>
                </c:numCache>
              </c:numRef>
            </c:minus>
          </c:errBars>
          <c:cat>
            <c:strRef>
              <c:f>Blatt1!$B$1:$G$1</c:f>
              <c:strCache>
                <c:ptCount val="6"/>
                <c:pt idx="0">
                  <c:v>Nicht-Akzeptanz</c:v>
                </c:pt>
                <c:pt idx="1">
                  <c:v>Zielgerichtetes Verh.</c:v>
                </c:pt>
                <c:pt idx="2">
                  <c:v>Impulskontrolle</c:v>
                </c:pt>
                <c:pt idx="3">
                  <c:v>Bewusstsein</c:v>
                </c:pt>
                <c:pt idx="4">
                  <c:v>Strategien</c:v>
                </c:pt>
                <c:pt idx="5">
                  <c:v>Klarheit</c:v>
                </c:pt>
              </c:strCache>
            </c:strRef>
          </c:cat>
          <c:val>
            <c:numRef>
              <c:f>Blatt1!$B$4:$G$4</c:f>
              <c:numCache>
                <c:formatCode>0.00</c:formatCode>
                <c:ptCount val="6"/>
                <c:pt idx="0">
                  <c:v>11.19</c:v>
                </c:pt>
                <c:pt idx="1">
                  <c:v>12.34</c:v>
                </c:pt>
                <c:pt idx="2">
                  <c:v>9.9</c:v>
                </c:pt>
                <c:pt idx="3">
                  <c:v>16.899999999999999</c:v>
                </c:pt>
                <c:pt idx="4">
                  <c:v>14.55</c:v>
                </c:pt>
                <c:pt idx="5">
                  <c:v>9.25</c:v>
                </c:pt>
              </c:numCache>
            </c:numRef>
          </c:val>
        </c:ser>
        <c:dLbls>
          <c:showLegendKey val="0"/>
          <c:showVal val="0"/>
          <c:showCatName val="0"/>
          <c:showSerName val="0"/>
          <c:showPercent val="0"/>
          <c:showBubbleSize val="0"/>
        </c:dLbls>
        <c:gapWidth val="150"/>
        <c:axId val="38286080"/>
        <c:axId val="38287616"/>
      </c:barChart>
      <c:catAx>
        <c:axId val="38286080"/>
        <c:scaling>
          <c:orientation val="minMax"/>
        </c:scaling>
        <c:delete val="0"/>
        <c:axPos val="b"/>
        <c:majorTickMark val="out"/>
        <c:minorTickMark val="none"/>
        <c:tickLblPos val="nextTo"/>
        <c:txPr>
          <a:bodyPr/>
          <a:lstStyle/>
          <a:p>
            <a:pPr>
              <a:defRPr sz="1000">
                <a:latin typeface="Helvetica Light"/>
                <a:cs typeface="Helvetica Light"/>
              </a:defRPr>
            </a:pPr>
            <a:endParaRPr lang="de-DE"/>
          </a:p>
        </c:txPr>
        <c:crossAx val="38287616"/>
        <c:crosses val="autoZero"/>
        <c:auto val="1"/>
        <c:lblAlgn val="ctr"/>
        <c:lblOffset val="100"/>
        <c:noMultiLvlLbl val="0"/>
      </c:catAx>
      <c:valAx>
        <c:axId val="38287616"/>
        <c:scaling>
          <c:orientation val="minMax"/>
        </c:scaling>
        <c:delete val="0"/>
        <c:axPos val="l"/>
        <c:majorGridlines/>
        <c:numFmt formatCode="0.00" sourceLinked="1"/>
        <c:majorTickMark val="out"/>
        <c:minorTickMark val="none"/>
        <c:tickLblPos val="nextTo"/>
        <c:crossAx val="38286080"/>
        <c:crosses val="autoZero"/>
        <c:crossBetween val="between"/>
        <c:majorUnit val="10"/>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Blatt1!$A$2</c:f>
              <c:strCache>
                <c:ptCount val="1"/>
                <c:pt idx="0">
                  <c:v>NSSV</c:v>
                </c:pt>
              </c:strCache>
            </c:strRef>
          </c:tx>
          <c:invertIfNegative val="0"/>
          <c:errBars>
            <c:errBarType val="both"/>
            <c:errValType val="cust"/>
            <c:noEndCap val="0"/>
            <c:plus>
              <c:numRef>
                <c:f>Blatt1!$B$5:$F$5</c:f>
                <c:numCache>
                  <c:formatCode>General</c:formatCode>
                  <c:ptCount val="5"/>
                  <c:pt idx="0">
                    <c:v>0.93</c:v>
                  </c:pt>
                  <c:pt idx="1">
                    <c:v>1.03</c:v>
                  </c:pt>
                  <c:pt idx="2">
                    <c:v>1.1499999999999999</c:v>
                  </c:pt>
                  <c:pt idx="3">
                    <c:v>0.91</c:v>
                  </c:pt>
                  <c:pt idx="4">
                    <c:v>1.22</c:v>
                  </c:pt>
                </c:numCache>
              </c:numRef>
            </c:plus>
            <c:minus>
              <c:numRef>
                <c:f>Blatt1!$B$6:$F$6</c:f>
                <c:numCache>
                  <c:formatCode>General</c:formatCode>
                  <c:ptCount val="5"/>
                  <c:pt idx="0">
                    <c:v>0.93</c:v>
                  </c:pt>
                  <c:pt idx="1">
                    <c:v>1.03</c:v>
                  </c:pt>
                  <c:pt idx="2">
                    <c:v>1.1499999999999999</c:v>
                  </c:pt>
                  <c:pt idx="3">
                    <c:v>0.91</c:v>
                  </c:pt>
                  <c:pt idx="4">
                    <c:v>1.22</c:v>
                  </c:pt>
                </c:numCache>
              </c:numRef>
            </c:minus>
          </c:errBars>
          <c:cat>
            <c:strRef>
              <c:f>Blatt1!$B$1:$F$1</c:f>
              <c:strCache>
                <c:ptCount val="5"/>
                <c:pt idx="0">
                  <c:v>Freude</c:v>
                </c:pt>
                <c:pt idx="1">
                  <c:v>Wut</c:v>
                </c:pt>
                <c:pt idx="2">
                  <c:v>Angst</c:v>
                </c:pt>
                <c:pt idx="3">
                  <c:v>Traurigkeit</c:v>
                </c:pt>
                <c:pt idx="4">
                  <c:v>Scham</c:v>
                </c:pt>
              </c:strCache>
            </c:strRef>
          </c:cat>
          <c:val>
            <c:numRef>
              <c:f>Blatt1!$B$2:$F$2</c:f>
              <c:numCache>
                <c:formatCode>0.00</c:formatCode>
                <c:ptCount val="5"/>
                <c:pt idx="0">
                  <c:v>2.16</c:v>
                </c:pt>
                <c:pt idx="1">
                  <c:v>2.1800000000000002</c:v>
                </c:pt>
                <c:pt idx="2">
                  <c:v>2.25</c:v>
                </c:pt>
                <c:pt idx="3">
                  <c:v>3.18</c:v>
                </c:pt>
                <c:pt idx="4">
                  <c:v>1.45</c:v>
                </c:pt>
              </c:numCache>
            </c:numRef>
          </c:val>
        </c:ser>
        <c:ser>
          <c:idx val="1"/>
          <c:order val="1"/>
          <c:tx>
            <c:strRef>
              <c:f>Blatt1!$A$3</c:f>
              <c:strCache>
                <c:ptCount val="1"/>
                <c:pt idx="0">
                  <c:v>KKG</c:v>
                </c:pt>
              </c:strCache>
            </c:strRef>
          </c:tx>
          <c:invertIfNegative val="0"/>
          <c:errBars>
            <c:errBarType val="both"/>
            <c:errValType val="cust"/>
            <c:noEndCap val="0"/>
            <c:plus>
              <c:numRef>
                <c:f>Blatt1!$B$7:$F$7</c:f>
                <c:numCache>
                  <c:formatCode>General</c:formatCode>
                  <c:ptCount val="5"/>
                  <c:pt idx="0">
                    <c:v>0.95</c:v>
                  </c:pt>
                  <c:pt idx="1">
                    <c:v>0.98</c:v>
                  </c:pt>
                  <c:pt idx="2">
                    <c:v>1.26</c:v>
                  </c:pt>
                  <c:pt idx="3">
                    <c:v>1.0900000000000001</c:v>
                  </c:pt>
                  <c:pt idx="4">
                    <c:v>1.04</c:v>
                  </c:pt>
                </c:numCache>
              </c:numRef>
            </c:plus>
            <c:minus>
              <c:numRef>
                <c:f>Blatt1!$B$8:$F$8</c:f>
                <c:numCache>
                  <c:formatCode>General</c:formatCode>
                  <c:ptCount val="5"/>
                  <c:pt idx="0">
                    <c:v>0.95</c:v>
                  </c:pt>
                  <c:pt idx="1">
                    <c:v>0.98</c:v>
                  </c:pt>
                  <c:pt idx="2">
                    <c:v>1.26</c:v>
                  </c:pt>
                  <c:pt idx="3">
                    <c:v>1.0900000000000001</c:v>
                  </c:pt>
                  <c:pt idx="4">
                    <c:v>1.04</c:v>
                  </c:pt>
                </c:numCache>
              </c:numRef>
            </c:minus>
          </c:errBars>
          <c:cat>
            <c:strRef>
              <c:f>Blatt1!$B$1:$F$1</c:f>
              <c:strCache>
                <c:ptCount val="5"/>
                <c:pt idx="0">
                  <c:v>Freude</c:v>
                </c:pt>
                <c:pt idx="1">
                  <c:v>Wut</c:v>
                </c:pt>
                <c:pt idx="2">
                  <c:v>Angst</c:v>
                </c:pt>
                <c:pt idx="3">
                  <c:v>Traurigkeit</c:v>
                </c:pt>
                <c:pt idx="4">
                  <c:v>Scham</c:v>
                </c:pt>
              </c:strCache>
            </c:strRef>
          </c:cat>
          <c:val>
            <c:numRef>
              <c:f>Blatt1!$B$3:$F$3</c:f>
              <c:numCache>
                <c:formatCode>0.00</c:formatCode>
                <c:ptCount val="5"/>
                <c:pt idx="0">
                  <c:v>2.48</c:v>
                </c:pt>
                <c:pt idx="1">
                  <c:v>1.97</c:v>
                </c:pt>
                <c:pt idx="2">
                  <c:v>2.34</c:v>
                </c:pt>
                <c:pt idx="3">
                  <c:v>2.5499999999999998</c:v>
                </c:pt>
                <c:pt idx="4">
                  <c:v>1.31</c:v>
                </c:pt>
              </c:numCache>
            </c:numRef>
          </c:val>
        </c:ser>
        <c:ser>
          <c:idx val="2"/>
          <c:order val="2"/>
          <c:tx>
            <c:strRef>
              <c:f>Blatt1!$A$4</c:f>
              <c:strCache>
                <c:ptCount val="1"/>
                <c:pt idx="0">
                  <c:v>GKG</c:v>
                </c:pt>
              </c:strCache>
            </c:strRef>
          </c:tx>
          <c:invertIfNegative val="0"/>
          <c:errBars>
            <c:errBarType val="both"/>
            <c:errValType val="cust"/>
            <c:noEndCap val="0"/>
            <c:plus>
              <c:numRef>
                <c:f>Blatt1!$B$9:$F$9</c:f>
                <c:numCache>
                  <c:formatCode>General</c:formatCode>
                  <c:ptCount val="5"/>
                  <c:pt idx="0">
                    <c:v>0.54</c:v>
                  </c:pt>
                  <c:pt idx="1">
                    <c:v>0.68</c:v>
                  </c:pt>
                  <c:pt idx="2">
                    <c:v>0.56999999999999995</c:v>
                  </c:pt>
                  <c:pt idx="3">
                    <c:v>0.74</c:v>
                  </c:pt>
                  <c:pt idx="4">
                    <c:v>0.75</c:v>
                  </c:pt>
                </c:numCache>
              </c:numRef>
            </c:plus>
            <c:minus>
              <c:numRef>
                <c:f>Blatt1!$B$10:$F$10</c:f>
                <c:numCache>
                  <c:formatCode>General</c:formatCode>
                  <c:ptCount val="5"/>
                  <c:pt idx="0">
                    <c:v>0.54</c:v>
                  </c:pt>
                  <c:pt idx="1">
                    <c:v>0.68</c:v>
                  </c:pt>
                  <c:pt idx="2">
                    <c:v>0.56999999999999995</c:v>
                  </c:pt>
                  <c:pt idx="3">
                    <c:v>0.74</c:v>
                  </c:pt>
                  <c:pt idx="4">
                    <c:v>0.75</c:v>
                  </c:pt>
                </c:numCache>
              </c:numRef>
            </c:minus>
          </c:errBars>
          <c:cat>
            <c:strRef>
              <c:f>Blatt1!$B$1:$F$1</c:f>
              <c:strCache>
                <c:ptCount val="5"/>
                <c:pt idx="0">
                  <c:v>Freude</c:v>
                </c:pt>
                <c:pt idx="1">
                  <c:v>Wut</c:v>
                </c:pt>
                <c:pt idx="2">
                  <c:v>Angst</c:v>
                </c:pt>
                <c:pt idx="3">
                  <c:v>Traurigkeit</c:v>
                </c:pt>
                <c:pt idx="4">
                  <c:v>Scham</c:v>
                </c:pt>
              </c:strCache>
            </c:strRef>
          </c:cat>
          <c:val>
            <c:numRef>
              <c:f>Blatt1!$B$4:$F$4</c:f>
              <c:numCache>
                <c:formatCode>0.00</c:formatCode>
                <c:ptCount val="5"/>
                <c:pt idx="0">
                  <c:v>3.49</c:v>
                </c:pt>
                <c:pt idx="1">
                  <c:v>1.54</c:v>
                </c:pt>
                <c:pt idx="2">
                  <c:v>1.1399999999999999</c:v>
                </c:pt>
                <c:pt idx="3">
                  <c:v>1.39</c:v>
                </c:pt>
                <c:pt idx="4">
                  <c:v>0.95</c:v>
                </c:pt>
              </c:numCache>
            </c:numRef>
          </c:val>
        </c:ser>
        <c:dLbls>
          <c:showLegendKey val="0"/>
          <c:showVal val="0"/>
          <c:showCatName val="0"/>
          <c:showSerName val="0"/>
          <c:showPercent val="0"/>
          <c:showBubbleSize val="0"/>
        </c:dLbls>
        <c:gapWidth val="150"/>
        <c:axId val="38306176"/>
        <c:axId val="38307712"/>
      </c:barChart>
      <c:catAx>
        <c:axId val="38306176"/>
        <c:scaling>
          <c:orientation val="minMax"/>
        </c:scaling>
        <c:delete val="0"/>
        <c:axPos val="b"/>
        <c:majorTickMark val="out"/>
        <c:minorTickMark val="none"/>
        <c:tickLblPos val="nextTo"/>
        <c:txPr>
          <a:bodyPr/>
          <a:lstStyle/>
          <a:p>
            <a:pPr>
              <a:defRPr>
                <a:latin typeface="Helvetica Light"/>
                <a:cs typeface="Helvetica Light"/>
              </a:defRPr>
            </a:pPr>
            <a:endParaRPr lang="de-DE"/>
          </a:p>
        </c:txPr>
        <c:crossAx val="38307712"/>
        <c:crosses val="autoZero"/>
        <c:auto val="1"/>
        <c:lblAlgn val="ctr"/>
        <c:lblOffset val="100"/>
        <c:noMultiLvlLbl val="0"/>
      </c:catAx>
      <c:valAx>
        <c:axId val="38307712"/>
        <c:scaling>
          <c:orientation val="minMax"/>
          <c:max val="4.5"/>
          <c:min val="0"/>
        </c:scaling>
        <c:delete val="0"/>
        <c:axPos val="l"/>
        <c:majorGridlines/>
        <c:numFmt formatCode="0" sourceLinked="0"/>
        <c:majorTickMark val="out"/>
        <c:minorTickMark val="none"/>
        <c:tickLblPos val="nextTo"/>
        <c:crossAx val="38306176"/>
        <c:crosses val="autoZero"/>
        <c:crossBetween val="between"/>
        <c:majorUnit val="1"/>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Blatt1!$B$1</c:f>
              <c:strCache>
                <c:ptCount val="1"/>
                <c:pt idx="0">
                  <c:v>NSSV</c:v>
                </c:pt>
              </c:strCache>
            </c:strRef>
          </c:tx>
          <c:invertIfNegative val="0"/>
          <c:cat>
            <c:strRef>
              <c:f>Blatt1!$A$2:$A$7</c:f>
              <c:strCache>
                <c:ptCount val="6"/>
                <c:pt idx="0">
                  <c:v>positiv</c:v>
                </c:pt>
                <c:pt idx="1">
                  <c:v>neutral </c:v>
                </c:pt>
                <c:pt idx="2">
                  <c:v>negativ</c:v>
                </c:pt>
                <c:pt idx="3">
                  <c:v>positiv</c:v>
                </c:pt>
                <c:pt idx="4">
                  <c:v>neutral</c:v>
                </c:pt>
                <c:pt idx="5">
                  <c:v>negativ</c:v>
                </c:pt>
              </c:strCache>
            </c:strRef>
          </c:cat>
          <c:val>
            <c:numRef>
              <c:f>Blatt1!$B$2:$B$7</c:f>
              <c:numCache>
                <c:formatCode>General</c:formatCode>
                <c:ptCount val="6"/>
                <c:pt idx="0">
                  <c:v>2.16</c:v>
                </c:pt>
                <c:pt idx="1">
                  <c:v>2.2999999999999998</c:v>
                </c:pt>
                <c:pt idx="2">
                  <c:v>2.85</c:v>
                </c:pt>
                <c:pt idx="3">
                  <c:v>2.39</c:v>
                </c:pt>
                <c:pt idx="4">
                  <c:v>2.37</c:v>
                </c:pt>
                <c:pt idx="5">
                  <c:v>2.84</c:v>
                </c:pt>
              </c:numCache>
            </c:numRef>
          </c:val>
        </c:ser>
        <c:ser>
          <c:idx val="1"/>
          <c:order val="1"/>
          <c:tx>
            <c:strRef>
              <c:f>Blatt1!$C$1</c:f>
              <c:strCache>
                <c:ptCount val="1"/>
                <c:pt idx="0">
                  <c:v>Gesunde KG</c:v>
                </c:pt>
              </c:strCache>
            </c:strRef>
          </c:tx>
          <c:invertIfNegative val="0"/>
          <c:cat>
            <c:strRef>
              <c:f>Blatt1!$A$2:$A$7</c:f>
              <c:strCache>
                <c:ptCount val="6"/>
                <c:pt idx="0">
                  <c:v>positiv</c:v>
                </c:pt>
                <c:pt idx="1">
                  <c:v>neutral </c:v>
                </c:pt>
                <c:pt idx="2">
                  <c:v>negativ</c:v>
                </c:pt>
                <c:pt idx="3">
                  <c:v>positiv</c:v>
                </c:pt>
                <c:pt idx="4">
                  <c:v>neutral</c:v>
                </c:pt>
                <c:pt idx="5">
                  <c:v>negativ</c:v>
                </c:pt>
              </c:strCache>
            </c:strRef>
          </c:cat>
          <c:val>
            <c:numRef>
              <c:f>Blatt1!$C$2:$C$7</c:f>
              <c:numCache>
                <c:formatCode>General</c:formatCode>
                <c:ptCount val="6"/>
                <c:pt idx="0">
                  <c:v>2.8</c:v>
                </c:pt>
                <c:pt idx="1">
                  <c:v>2.76</c:v>
                </c:pt>
                <c:pt idx="2">
                  <c:v>1.88</c:v>
                </c:pt>
                <c:pt idx="3">
                  <c:v>3</c:v>
                </c:pt>
                <c:pt idx="4">
                  <c:v>2.91</c:v>
                </c:pt>
                <c:pt idx="5">
                  <c:v>1.64</c:v>
                </c:pt>
              </c:numCache>
            </c:numRef>
          </c:val>
        </c:ser>
        <c:ser>
          <c:idx val="2"/>
          <c:order val="2"/>
          <c:tx>
            <c:strRef>
              <c:f>Blatt1!$D$1</c:f>
              <c:strCache>
                <c:ptCount val="1"/>
                <c:pt idx="0">
                  <c:v>Klin. KG</c:v>
                </c:pt>
              </c:strCache>
            </c:strRef>
          </c:tx>
          <c:invertIfNegative val="0"/>
          <c:cat>
            <c:strRef>
              <c:f>Blatt1!$A$2:$A$7</c:f>
              <c:strCache>
                <c:ptCount val="6"/>
                <c:pt idx="0">
                  <c:v>positiv</c:v>
                </c:pt>
                <c:pt idx="1">
                  <c:v>neutral </c:v>
                </c:pt>
                <c:pt idx="2">
                  <c:v>negativ</c:v>
                </c:pt>
                <c:pt idx="3">
                  <c:v>positiv</c:v>
                </c:pt>
                <c:pt idx="4">
                  <c:v>neutral</c:v>
                </c:pt>
                <c:pt idx="5">
                  <c:v>negativ</c:v>
                </c:pt>
              </c:strCache>
            </c:strRef>
          </c:cat>
          <c:val>
            <c:numRef>
              <c:f>Blatt1!$D$2:$D$7</c:f>
              <c:numCache>
                <c:formatCode>General</c:formatCode>
                <c:ptCount val="6"/>
                <c:pt idx="0">
                  <c:v>2.15</c:v>
                </c:pt>
                <c:pt idx="1">
                  <c:v>2.36</c:v>
                </c:pt>
                <c:pt idx="2">
                  <c:v>2.4</c:v>
                </c:pt>
                <c:pt idx="3">
                  <c:v>2.4500000000000002</c:v>
                </c:pt>
                <c:pt idx="4">
                  <c:v>2.34</c:v>
                </c:pt>
                <c:pt idx="5">
                  <c:v>2.4700000000000002</c:v>
                </c:pt>
              </c:numCache>
            </c:numRef>
          </c:val>
        </c:ser>
        <c:dLbls>
          <c:showLegendKey val="0"/>
          <c:showVal val="0"/>
          <c:showCatName val="0"/>
          <c:showSerName val="0"/>
          <c:showPercent val="0"/>
          <c:showBubbleSize val="0"/>
        </c:dLbls>
        <c:gapWidth val="150"/>
        <c:axId val="36873728"/>
        <c:axId val="36875264"/>
      </c:barChart>
      <c:catAx>
        <c:axId val="36873728"/>
        <c:scaling>
          <c:orientation val="minMax"/>
        </c:scaling>
        <c:delete val="0"/>
        <c:axPos val="b"/>
        <c:majorTickMark val="out"/>
        <c:minorTickMark val="none"/>
        <c:tickLblPos val="nextTo"/>
        <c:crossAx val="36875264"/>
        <c:crosses val="autoZero"/>
        <c:auto val="1"/>
        <c:lblAlgn val="ctr"/>
        <c:lblOffset val="100"/>
        <c:noMultiLvlLbl val="0"/>
      </c:catAx>
      <c:valAx>
        <c:axId val="36875264"/>
        <c:scaling>
          <c:orientation val="minMax"/>
        </c:scaling>
        <c:delete val="0"/>
        <c:axPos val="l"/>
        <c:majorGridlines>
          <c:spPr>
            <a:ln>
              <a:noFill/>
            </a:ln>
          </c:spPr>
        </c:majorGridlines>
        <c:numFmt formatCode="General" sourceLinked="1"/>
        <c:majorTickMark val="out"/>
        <c:minorTickMark val="none"/>
        <c:tickLblPos val="nextTo"/>
        <c:crossAx val="36873728"/>
        <c:crosses val="autoZero"/>
        <c:crossBetween val="between"/>
      </c:valAx>
    </c:plotArea>
    <c:legend>
      <c:legendPos val="r"/>
      <c:overlay val="0"/>
    </c:legend>
    <c:plotVisOnly val="1"/>
    <c:dispBlanksAs val="gap"/>
    <c:showDLblsOverMax val="0"/>
  </c:chart>
  <c:txPr>
    <a:bodyPr/>
    <a:lstStyle/>
    <a:p>
      <a:pPr>
        <a:defRPr sz="1400" b="0" i="0">
          <a:latin typeface="Helvetica Light"/>
          <a:cs typeface="Helvetica Light"/>
        </a:defRPr>
      </a:pPr>
      <a:endParaRPr lang="de-DE"/>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AB0A60-F9BC-7C48-899B-16B1A0C12947}"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de-DE"/>
        </a:p>
      </dgm:t>
    </dgm:pt>
    <dgm:pt modelId="{4ACFF3CD-10D8-8442-8201-90A3031FA70A}">
      <dgm:prSet custT="1"/>
      <dgm:spPr>
        <a:solidFill>
          <a:srgbClr val="FF0000"/>
        </a:solidFill>
      </dgm:spPr>
      <dgm:t>
        <a:bodyPr/>
        <a:lstStyle/>
        <a:p>
          <a:r>
            <a:rPr lang="de-DE" sz="2200" dirty="0" smtClean="0">
              <a:solidFill>
                <a:srgbClr val="000000"/>
              </a:solidFill>
              <a:latin typeface="Helvetica Light"/>
              <a:cs typeface="Helvetica Light"/>
            </a:rPr>
            <a:t>Emotions-ausdruck</a:t>
          </a:r>
          <a:endParaRPr lang="de-DE" sz="2200" dirty="0">
            <a:solidFill>
              <a:srgbClr val="000000"/>
            </a:solidFill>
            <a:latin typeface="Helvetica Light"/>
            <a:cs typeface="Helvetica Light"/>
          </a:endParaRPr>
        </a:p>
      </dgm:t>
    </dgm:pt>
    <dgm:pt modelId="{2C6DC114-A85B-1F45-A630-23A5C7B2192D}" type="parTrans" cxnId="{D99DE284-BA6A-9E4B-BDB8-D6A2E488D2D6}">
      <dgm:prSet/>
      <dgm:spPr/>
      <dgm:t>
        <a:bodyPr/>
        <a:lstStyle/>
        <a:p>
          <a:endParaRPr lang="de-DE"/>
        </a:p>
      </dgm:t>
    </dgm:pt>
    <dgm:pt modelId="{A6C9EA0F-8C97-A647-AC4E-338640FAA877}" type="sibTrans" cxnId="{D99DE284-BA6A-9E4B-BDB8-D6A2E488D2D6}">
      <dgm:prSet/>
      <dgm:spPr/>
      <dgm:t>
        <a:bodyPr/>
        <a:lstStyle/>
        <a:p>
          <a:endParaRPr lang="de-DE"/>
        </a:p>
      </dgm:t>
    </dgm:pt>
    <dgm:pt modelId="{F8F3C7D1-DBD7-5349-B4F7-4F5F11E2839B}">
      <dgm:prSet custT="1"/>
      <dgm:spPr/>
      <dgm:t>
        <a:bodyPr/>
        <a:lstStyle/>
        <a:p>
          <a:r>
            <a:rPr lang="de-DE" sz="1600" dirty="0" smtClean="0">
              <a:latin typeface="Helvetica Light"/>
              <a:cs typeface="Helvetica Light"/>
            </a:rPr>
            <a:t>Emotionsausdruck</a:t>
          </a:r>
          <a:endParaRPr lang="de-DE" sz="1600" dirty="0">
            <a:latin typeface="Helvetica Light"/>
            <a:cs typeface="Helvetica Light"/>
          </a:endParaRPr>
        </a:p>
      </dgm:t>
    </dgm:pt>
    <dgm:pt modelId="{F38E3881-CF76-9D42-825C-B5BC461C400B}" type="parTrans" cxnId="{D7A99B83-2D85-5F43-8FF8-03E2FD4F9C0B}">
      <dgm:prSet/>
      <dgm:spPr/>
      <dgm:t>
        <a:bodyPr/>
        <a:lstStyle/>
        <a:p>
          <a:endParaRPr lang="de-DE"/>
        </a:p>
      </dgm:t>
    </dgm:pt>
    <dgm:pt modelId="{16DCEDF4-FB17-5945-A800-5BDB6A0AB44F}" type="sibTrans" cxnId="{D7A99B83-2D85-5F43-8FF8-03E2FD4F9C0B}">
      <dgm:prSet/>
      <dgm:spPr/>
      <dgm:t>
        <a:bodyPr/>
        <a:lstStyle/>
        <a:p>
          <a:endParaRPr lang="de-DE"/>
        </a:p>
      </dgm:t>
    </dgm:pt>
    <dgm:pt modelId="{21EE857C-9AA9-5E42-8BD0-ED589D37333A}">
      <dgm:prSet custT="1"/>
      <dgm:spPr>
        <a:solidFill>
          <a:srgbClr val="008000"/>
        </a:solidFill>
      </dgm:spPr>
      <dgm:t>
        <a:bodyPr/>
        <a:lstStyle/>
        <a:p>
          <a:r>
            <a:rPr lang="de-DE" sz="2200" dirty="0" smtClean="0">
              <a:solidFill>
                <a:srgbClr val="000000"/>
              </a:solidFill>
              <a:latin typeface="Helvetica Light"/>
              <a:cs typeface="Helvetica Light"/>
            </a:rPr>
            <a:t>Emotions-verständnis</a:t>
          </a:r>
          <a:endParaRPr lang="de-DE" sz="2200" dirty="0">
            <a:solidFill>
              <a:srgbClr val="000000"/>
            </a:solidFill>
            <a:latin typeface="Helvetica Light"/>
            <a:cs typeface="Helvetica Light"/>
          </a:endParaRPr>
        </a:p>
      </dgm:t>
    </dgm:pt>
    <dgm:pt modelId="{12DC3B99-1F80-EE42-847C-703C779F540A}" type="parTrans" cxnId="{925C3A7C-E0BC-9142-AF93-03BD1637E56A}">
      <dgm:prSet/>
      <dgm:spPr/>
      <dgm:t>
        <a:bodyPr/>
        <a:lstStyle/>
        <a:p>
          <a:endParaRPr lang="de-DE"/>
        </a:p>
      </dgm:t>
    </dgm:pt>
    <dgm:pt modelId="{B3AA6E3A-5B27-2A4F-A9D7-9360B866DF50}" type="sibTrans" cxnId="{925C3A7C-E0BC-9142-AF93-03BD1637E56A}">
      <dgm:prSet/>
      <dgm:spPr/>
      <dgm:t>
        <a:bodyPr/>
        <a:lstStyle/>
        <a:p>
          <a:endParaRPr lang="de-DE"/>
        </a:p>
      </dgm:t>
    </dgm:pt>
    <dgm:pt modelId="{0FD92CD8-F5DC-B246-9F88-C5E1204030B4}">
      <dgm:prSet custT="1"/>
      <dgm:spPr/>
      <dgm:t>
        <a:bodyPr/>
        <a:lstStyle/>
        <a:p>
          <a:r>
            <a:rPr lang="de-DE" sz="1600" dirty="0" smtClean="0">
              <a:latin typeface="Helvetica Light"/>
              <a:cs typeface="Helvetica Light"/>
            </a:rPr>
            <a:t>Emotionsvokabular</a:t>
          </a:r>
          <a:endParaRPr lang="de-DE" sz="1600" dirty="0">
            <a:latin typeface="Helvetica Light"/>
            <a:cs typeface="Helvetica Light"/>
          </a:endParaRPr>
        </a:p>
      </dgm:t>
    </dgm:pt>
    <dgm:pt modelId="{C92FBEB4-0DB8-2B4A-AA5B-CC519B487EFE}" type="parTrans" cxnId="{0F47CC8F-78C6-414E-AD86-F4175A1F0DA5}">
      <dgm:prSet/>
      <dgm:spPr/>
      <dgm:t>
        <a:bodyPr/>
        <a:lstStyle/>
        <a:p>
          <a:endParaRPr lang="de-DE"/>
        </a:p>
      </dgm:t>
    </dgm:pt>
    <dgm:pt modelId="{4F278ED5-E3BA-F848-B0E9-F4FC0580C317}" type="sibTrans" cxnId="{0F47CC8F-78C6-414E-AD86-F4175A1F0DA5}">
      <dgm:prSet/>
      <dgm:spPr/>
      <dgm:t>
        <a:bodyPr/>
        <a:lstStyle/>
        <a:p>
          <a:endParaRPr lang="de-DE"/>
        </a:p>
      </dgm:t>
    </dgm:pt>
    <dgm:pt modelId="{D7878E7C-B787-1348-ABF4-2C373804CF73}">
      <dgm:prSet custT="1"/>
      <dgm:spPr>
        <a:solidFill>
          <a:srgbClr val="0000FF"/>
        </a:solidFill>
      </dgm:spPr>
      <dgm:t>
        <a:bodyPr/>
        <a:lstStyle/>
        <a:p>
          <a:r>
            <a:rPr lang="de-DE" sz="2200" dirty="0" smtClean="0">
              <a:solidFill>
                <a:srgbClr val="000000"/>
              </a:solidFill>
              <a:latin typeface="Helvetica Light"/>
              <a:cs typeface="Helvetica Light"/>
            </a:rPr>
            <a:t>Emotions-regulation</a:t>
          </a:r>
          <a:endParaRPr lang="de-DE" sz="2200" dirty="0">
            <a:solidFill>
              <a:srgbClr val="000000"/>
            </a:solidFill>
            <a:latin typeface="Helvetica Light"/>
            <a:cs typeface="Helvetica Light"/>
          </a:endParaRPr>
        </a:p>
      </dgm:t>
    </dgm:pt>
    <dgm:pt modelId="{C2312381-4827-6342-BA1B-C7847353CA63}" type="parTrans" cxnId="{64443966-2618-6F44-B2AC-793FA7761417}">
      <dgm:prSet/>
      <dgm:spPr/>
      <dgm:t>
        <a:bodyPr/>
        <a:lstStyle/>
        <a:p>
          <a:endParaRPr lang="de-DE"/>
        </a:p>
      </dgm:t>
    </dgm:pt>
    <dgm:pt modelId="{8F347F7A-BA61-3843-852B-75A73D42CD49}" type="sibTrans" cxnId="{64443966-2618-6F44-B2AC-793FA7761417}">
      <dgm:prSet/>
      <dgm:spPr/>
      <dgm:t>
        <a:bodyPr/>
        <a:lstStyle/>
        <a:p>
          <a:endParaRPr lang="de-DE"/>
        </a:p>
      </dgm:t>
    </dgm:pt>
    <dgm:pt modelId="{0486D67C-CD46-1F48-97AA-433469FE414C}">
      <dgm:prSet custT="1"/>
      <dgm:spPr/>
      <dgm:t>
        <a:bodyPr/>
        <a:lstStyle/>
        <a:p>
          <a:r>
            <a:rPr lang="de-DE" sz="1600" dirty="0" smtClean="0">
              <a:latin typeface="Helvetica Light"/>
              <a:cs typeface="Helvetica Light"/>
            </a:rPr>
            <a:t>Emotionsregulation</a:t>
          </a:r>
          <a:endParaRPr lang="de-DE" sz="1600" dirty="0">
            <a:latin typeface="Helvetica Light"/>
            <a:cs typeface="Helvetica Light"/>
          </a:endParaRPr>
        </a:p>
      </dgm:t>
    </dgm:pt>
    <dgm:pt modelId="{4850D48D-FAC2-394E-B484-7D22AD16F4A7}" type="parTrans" cxnId="{6F74BC5F-FF2E-D14A-8996-17C50BB487A9}">
      <dgm:prSet/>
      <dgm:spPr/>
      <dgm:t>
        <a:bodyPr/>
        <a:lstStyle/>
        <a:p>
          <a:endParaRPr lang="de-DE"/>
        </a:p>
      </dgm:t>
    </dgm:pt>
    <dgm:pt modelId="{1A19E20D-08A4-534E-A843-5ECD6B2C8748}" type="sibTrans" cxnId="{6F74BC5F-FF2E-D14A-8996-17C50BB487A9}">
      <dgm:prSet/>
      <dgm:spPr/>
      <dgm:t>
        <a:bodyPr/>
        <a:lstStyle/>
        <a:p>
          <a:endParaRPr lang="de-DE"/>
        </a:p>
      </dgm:t>
    </dgm:pt>
    <dgm:pt modelId="{3A17352C-5FD3-D64D-85C0-C546090865B5}">
      <dgm:prSet custT="1"/>
      <dgm:spPr/>
      <dgm:t>
        <a:bodyPr/>
        <a:lstStyle/>
        <a:p>
          <a:r>
            <a:rPr lang="de-DE" sz="1600" dirty="0" smtClean="0">
              <a:latin typeface="Helvetica Light"/>
              <a:cs typeface="Helvetica Light"/>
            </a:rPr>
            <a:t>Emotionserkennung: situative, visuell, auditive</a:t>
          </a:r>
          <a:endParaRPr lang="de-DE" sz="1600" dirty="0">
            <a:latin typeface="Helvetica Light"/>
            <a:cs typeface="Helvetica Light"/>
          </a:endParaRPr>
        </a:p>
      </dgm:t>
    </dgm:pt>
    <dgm:pt modelId="{F2202C69-CC39-3749-91DC-2BFB44348747}" type="parTrans" cxnId="{5E17CD88-3317-A040-9DC6-6A4A629EB5AF}">
      <dgm:prSet/>
      <dgm:spPr/>
      <dgm:t>
        <a:bodyPr/>
        <a:lstStyle/>
        <a:p>
          <a:endParaRPr lang="de-DE"/>
        </a:p>
      </dgm:t>
    </dgm:pt>
    <dgm:pt modelId="{4197EA4E-4F58-5B41-9177-43A196585B34}" type="sibTrans" cxnId="{5E17CD88-3317-A040-9DC6-6A4A629EB5AF}">
      <dgm:prSet/>
      <dgm:spPr/>
      <dgm:t>
        <a:bodyPr/>
        <a:lstStyle/>
        <a:p>
          <a:endParaRPr lang="de-DE"/>
        </a:p>
      </dgm:t>
    </dgm:pt>
    <dgm:pt modelId="{2644AC64-5FD4-EB48-860E-4AFD639D4252}">
      <dgm:prSet custT="1"/>
      <dgm:spPr/>
      <dgm:t>
        <a:bodyPr/>
        <a:lstStyle/>
        <a:p>
          <a:endParaRPr lang="de-DE" sz="1800" dirty="0">
            <a:latin typeface="Helvetica Light"/>
            <a:cs typeface="Helvetica Light"/>
          </a:endParaRPr>
        </a:p>
      </dgm:t>
    </dgm:pt>
    <dgm:pt modelId="{CB5B68EB-E373-6047-A9CA-B45B59080E94}" type="parTrans" cxnId="{2B607724-4D56-8D49-8C7D-CA375E242CDF}">
      <dgm:prSet/>
      <dgm:spPr/>
      <dgm:t>
        <a:bodyPr/>
        <a:lstStyle/>
        <a:p>
          <a:endParaRPr lang="de-DE"/>
        </a:p>
      </dgm:t>
    </dgm:pt>
    <dgm:pt modelId="{41E1B1CC-C75C-224A-B56F-C517B3D6D448}" type="sibTrans" cxnId="{2B607724-4D56-8D49-8C7D-CA375E242CDF}">
      <dgm:prSet/>
      <dgm:spPr/>
      <dgm:t>
        <a:bodyPr/>
        <a:lstStyle/>
        <a:p>
          <a:endParaRPr lang="de-DE"/>
        </a:p>
      </dgm:t>
    </dgm:pt>
    <dgm:pt modelId="{9F06CF05-E5E2-A74C-8AEA-4B20B1362A1D}">
      <dgm:prSet custT="1"/>
      <dgm:spPr/>
      <dgm:t>
        <a:bodyPr/>
        <a:lstStyle/>
        <a:p>
          <a:r>
            <a:rPr lang="de-DE" sz="1600" dirty="0" smtClean="0">
              <a:latin typeface="Helvetica Light"/>
              <a:cs typeface="Helvetica Light"/>
            </a:rPr>
            <a:t>Emotionsverständnis</a:t>
          </a:r>
          <a:endParaRPr lang="de-DE" sz="1600" dirty="0">
            <a:latin typeface="Helvetica Light"/>
            <a:cs typeface="Helvetica Light"/>
          </a:endParaRPr>
        </a:p>
      </dgm:t>
    </dgm:pt>
    <dgm:pt modelId="{3E52A5CF-2FBE-814A-B79B-E5F494BC8CED}" type="parTrans" cxnId="{FD8B136C-A5A9-AC42-835C-183CC8C263E7}">
      <dgm:prSet/>
      <dgm:spPr/>
      <dgm:t>
        <a:bodyPr/>
        <a:lstStyle/>
        <a:p>
          <a:endParaRPr lang="de-DE"/>
        </a:p>
      </dgm:t>
    </dgm:pt>
    <dgm:pt modelId="{0754F74A-8E0A-F044-888F-7545285D3D80}" type="sibTrans" cxnId="{FD8B136C-A5A9-AC42-835C-183CC8C263E7}">
      <dgm:prSet/>
      <dgm:spPr/>
      <dgm:t>
        <a:bodyPr/>
        <a:lstStyle/>
        <a:p>
          <a:endParaRPr lang="de-DE"/>
        </a:p>
      </dgm:t>
    </dgm:pt>
    <dgm:pt modelId="{5766D089-9F5E-2545-89BE-FC9FA2AEA6B2}">
      <dgm:prSet custT="1"/>
      <dgm:spPr/>
      <dgm:t>
        <a:bodyPr/>
        <a:lstStyle/>
        <a:p>
          <a:endParaRPr lang="de-DE" sz="1800" dirty="0">
            <a:latin typeface="Helvetica Light"/>
            <a:cs typeface="Helvetica Light"/>
          </a:endParaRPr>
        </a:p>
      </dgm:t>
    </dgm:pt>
    <dgm:pt modelId="{554EC90B-A9CD-8E48-A490-D9CC204C31A2}" type="parTrans" cxnId="{356DE4B7-BDB7-0840-84C3-EB61A637BFB6}">
      <dgm:prSet/>
      <dgm:spPr/>
      <dgm:t>
        <a:bodyPr/>
        <a:lstStyle/>
        <a:p>
          <a:endParaRPr lang="de-DE"/>
        </a:p>
      </dgm:t>
    </dgm:pt>
    <dgm:pt modelId="{271E6F70-D71B-5740-80E4-3BC49324496A}" type="sibTrans" cxnId="{356DE4B7-BDB7-0840-84C3-EB61A637BFB6}">
      <dgm:prSet/>
      <dgm:spPr/>
      <dgm:t>
        <a:bodyPr/>
        <a:lstStyle/>
        <a:p>
          <a:endParaRPr lang="de-DE"/>
        </a:p>
      </dgm:t>
    </dgm:pt>
    <dgm:pt modelId="{BB327E04-13D0-B344-964C-46149BDDF0FB}" type="pres">
      <dgm:prSet presAssocID="{07AB0A60-F9BC-7C48-899B-16B1A0C12947}" presName="Name0" presStyleCnt="0">
        <dgm:presLayoutVars>
          <dgm:dir/>
          <dgm:animLvl val="lvl"/>
          <dgm:resizeHandles val="exact"/>
        </dgm:presLayoutVars>
      </dgm:prSet>
      <dgm:spPr/>
      <dgm:t>
        <a:bodyPr/>
        <a:lstStyle/>
        <a:p>
          <a:endParaRPr lang="de-DE"/>
        </a:p>
      </dgm:t>
    </dgm:pt>
    <dgm:pt modelId="{3BBB90DA-2DB8-2C4B-B44A-007950158448}" type="pres">
      <dgm:prSet presAssocID="{4ACFF3CD-10D8-8442-8201-90A3031FA70A}" presName="linNode" presStyleCnt="0"/>
      <dgm:spPr/>
    </dgm:pt>
    <dgm:pt modelId="{0D62B360-264B-1249-AA66-1AF27A6260AF}" type="pres">
      <dgm:prSet presAssocID="{4ACFF3CD-10D8-8442-8201-90A3031FA70A}" presName="parentText" presStyleLbl="node1" presStyleIdx="0" presStyleCnt="3" custLinFactNeighborY="-2358">
        <dgm:presLayoutVars>
          <dgm:chMax val="1"/>
          <dgm:bulletEnabled val="1"/>
        </dgm:presLayoutVars>
      </dgm:prSet>
      <dgm:spPr/>
      <dgm:t>
        <a:bodyPr/>
        <a:lstStyle/>
        <a:p>
          <a:endParaRPr lang="de-DE"/>
        </a:p>
      </dgm:t>
    </dgm:pt>
    <dgm:pt modelId="{1B1B715C-AC4A-8D4A-9F47-29978950D533}" type="pres">
      <dgm:prSet presAssocID="{4ACFF3CD-10D8-8442-8201-90A3031FA70A}" presName="descendantText" presStyleLbl="alignAccFollowNode1" presStyleIdx="0" presStyleCnt="3" custScaleX="77817">
        <dgm:presLayoutVars>
          <dgm:bulletEnabled val="1"/>
        </dgm:presLayoutVars>
      </dgm:prSet>
      <dgm:spPr/>
      <dgm:t>
        <a:bodyPr/>
        <a:lstStyle/>
        <a:p>
          <a:endParaRPr lang="de-DE"/>
        </a:p>
      </dgm:t>
    </dgm:pt>
    <dgm:pt modelId="{D10867E3-DD06-EB4F-8F47-2C8A754F5187}" type="pres">
      <dgm:prSet presAssocID="{A6C9EA0F-8C97-A647-AC4E-338640FAA877}" presName="sp" presStyleCnt="0"/>
      <dgm:spPr/>
    </dgm:pt>
    <dgm:pt modelId="{307A7980-9C57-3D44-B951-D1935ADBB310}" type="pres">
      <dgm:prSet presAssocID="{21EE857C-9AA9-5E42-8BD0-ED589D37333A}" presName="linNode" presStyleCnt="0"/>
      <dgm:spPr/>
    </dgm:pt>
    <dgm:pt modelId="{C84D7BF3-6C4F-E74E-9F61-35E76FAF6971}" type="pres">
      <dgm:prSet presAssocID="{21EE857C-9AA9-5E42-8BD0-ED589D37333A}" presName="parentText" presStyleLbl="node1" presStyleIdx="1" presStyleCnt="3">
        <dgm:presLayoutVars>
          <dgm:chMax val="1"/>
          <dgm:bulletEnabled val="1"/>
        </dgm:presLayoutVars>
      </dgm:prSet>
      <dgm:spPr/>
      <dgm:t>
        <a:bodyPr/>
        <a:lstStyle/>
        <a:p>
          <a:endParaRPr lang="de-DE"/>
        </a:p>
      </dgm:t>
    </dgm:pt>
    <dgm:pt modelId="{EB91B168-7F9A-0747-A1CA-0C6836A6CAF4}" type="pres">
      <dgm:prSet presAssocID="{21EE857C-9AA9-5E42-8BD0-ED589D37333A}" presName="descendantText" presStyleLbl="alignAccFollowNode1" presStyleIdx="1" presStyleCnt="3">
        <dgm:presLayoutVars>
          <dgm:bulletEnabled val="1"/>
        </dgm:presLayoutVars>
      </dgm:prSet>
      <dgm:spPr/>
      <dgm:t>
        <a:bodyPr/>
        <a:lstStyle/>
        <a:p>
          <a:endParaRPr lang="de-DE"/>
        </a:p>
      </dgm:t>
    </dgm:pt>
    <dgm:pt modelId="{7537F713-A5C9-C849-80CF-06375D1DD22D}" type="pres">
      <dgm:prSet presAssocID="{B3AA6E3A-5B27-2A4F-A9D7-9360B866DF50}" presName="sp" presStyleCnt="0"/>
      <dgm:spPr/>
    </dgm:pt>
    <dgm:pt modelId="{854B486A-CA49-0A48-9FCE-EF849D7A330F}" type="pres">
      <dgm:prSet presAssocID="{D7878E7C-B787-1348-ABF4-2C373804CF73}" presName="linNode" presStyleCnt="0"/>
      <dgm:spPr/>
    </dgm:pt>
    <dgm:pt modelId="{A08B82BE-789B-6B49-AAFB-609CA22886DF}" type="pres">
      <dgm:prSet presAssocID="{D7878E7C-B787-1348-ABF4-2C373804CF73}" presName="parentText" presStyleLbl="node1" presStyleIdx="2" presStyleCnt="3">
        <dgm:presLayoutVars>
          <dgm:chMax val="1"/>
          <dgm:bulletEnabled val="1"/>
        </dgm:presLayoutVars>
      </dgm:prSet>
      <dgm:spPr/>
      <dgm:t>
        <a:bodyPr/>
        <a:lstStyle/>
        <a:p>
          <a:endParaRPr lang="de-DE"/>
        </a:p>
      </dgm:t>
    </dgm:pt>
    <dgm:pt modelId="{C866FFEC-8288-2B49-834F-ACDAE93A4F4E}" type="pres">
      <dgm:prSet presAssocID="{D7878E7C-B787-1348-ABF4-2C373804CF73}" presName="descendantText" presStyleLbl="alignAccFollowNode1" presStyleIdx="2" presStyleCnt="3">
        <dgm:presLayoutVars>
          <dgm:bulletEnabled val="1"/>
        </dgm:presLayoutVars>
      </dgm:prSet>
      <dgm:spPr/>
      <dgm:t>
        <a:bodyPr/>
        <a:lstStyle/>
        <a:p>
          <a:endParaRPr lang="de-DE"/>
        </a:p>
      </dgm:t>
    </dgm:pt>
  </dgm:ptLst>
  <dgm:cxnLst>
    <dgm:cxn modelId="{D7A99B83-2D85-5F43-8FF8-03E2FD4F9C0B}" srcId="{4ACFF3CD-10D8-8442-8201-90A3031FA70A}" destId="{F8F3C7D1-DBD7-5349-B4F7-4F5F11E2839B}" srcOrd="0" destOrd="0" parTransId="{F38E3881-CF76-9D42-825C-B5BC461C400B}" sibTransId="{16DCEDF4-FB17-5945-A800-5BDB6A0AB44F}"/>
    <dgm:cxn modelId="{A7C9EB9D-D9DF-E445-A1C5-3F49C2FCA72D}" type="presOf" srcId="{4ACFF3CD-10D8-8442-8201-90A3031FA70A}" destId="{0D62B360-264B-1249-AA66-1AF27A6260AF}" srcOrd="0" destOrd="0" presId="urn:microsoft.com/office/officeart/2005/8/layout/vList5"/>
    <dgm:cxn modelId="{0F47CC8F-78C6-414E-AD86-F4175A1F0DA5}" srcId="{21EE857C-9AA9-5E42-8BD0-ED589D37333A}" destId="{0FD92CD8-F5DC-B246-9F88-C5E1204030B4}" srcOrd="1" destOrd="0" parTransId="{C92FBEB4-0DB8-2B4A-AA5B-CC519B487EFE}" sibTransId="{4F278ED5-E3BA-F848-B0E9-F4FC0580C317}"/>
    <dgm:cxn modelId="{5D40DD0A-A610-A346-BC28-2D70B9E5A8FF}" type="presOf" srcId="{21EE857C-9AA9-5E42-8BD0-ED589D37333A}" destId="{C84D7BF3-6C4F-E74E-9F61-35E76FAF6971}" srcOrd="0" destOrd="0" presId="urn:microsoft.com/office/officeart/2005/8/layout/vList5"/>
    <dgm:cxn modelId="{D99DE284-BA6A-9E4B-BDB8-D6A2E488D2D6}" srcId="{07AB0A60-F9BC-7C48-899B-16B1A0C12947}" destId="{4ACFF3CD-10D8-8442-8201-90A3031FA70A}" srcOrd="0" destOrd="0" parTransId="{2C6DC114-A85B-1F45-A630-23A5C7B2192D}" sibTransId="{A6C9EA0F-8C97-A647-AC4E-338640FAA877}"/>
    <dgm:cxn modelId="{FD8B136C-A5A9-AC42-835C-183CC8C263E7}" srcId="{21EE857C-9AA9-5E42-8BD0-ED589D37333A}" destId="{9F06CF05-E5E2-A74C-8AEA-4B20B1362A1D}" srcOrd="3" destOrd="0" parTransId="{3E52A5CF-2FBE-814A-B79B-E5F494BC8CED}" sibTransId="{0754F74A-8E0A-F044-888F-7545285D3D80}"/>
    <dgm:cxn modelId="{356DE4B7-BDB7-0840-84C3-EB61A637BFB6}" srcId="{21EE857C-9AA9-5E42-8BD0-ED589D37333A}" destId="{5766D089-9F5E-2545-89BE-FC9FA2AEA6B2}" srcOrd="0" destOrd="0" parTransId="{554EC90B-A9CD-8E48-A490-D9CC204C31A2}" sibTransId="{271E6F70-D71B-5740-80E4-3BC49324496A}"/>
    <dgm:cxn modelId="{B508AC31-8532-C347-A73F-B391009192DF}" type="presOf" srcId="{0486D67C-CD46-1F48-97AA-433469FE414C}" destId="{C866FFEC-8288-2B49-834F-ACDAE93A4F4E}" srcOrd="0" destOrd="0" presId="urn:microsoft.com/office/officeart/2005/8/layout/vList5"/>
    <dgm:cxn modelId="{49AC91E0-6FE0-444B-A1BF-60C14DA98D68}" type="presOf" srcId="{2644AC64-5FD4-EB48-860E-4AFD639D4252}" destId="{EB91B168-7F9A-0747-A1CA-0C6836A6CAF4}" srcOrd="0" destOrd="4" presId="urn:microsoft.com/office/officeart/2005/8/layout/vList5"/>
    <dgm:cxn modelId="{6F74BC5F-FF2E-D14A-8996-17C50BB487A9}" srcId="{D7878E7C-B787-1348-ABF4-2C373804CF73}" destId="{0486D67C-CD46-1F48-97AA-433469FE414C}" srcOrd="0" destOrd="0" parTransId="{4850D48D-FAC2-394E-B484-7D22AD16F4A7}" sibTransId="{1A19E20D-08A4-534E-A843-5ECD6B2C8748}"/>
    <dgm:cxn modelId="{BCFBDA27-76D8-1A40-A09B-F92AB33DC357}" type="presOf" srcId="{D7878E7C-B787-1348-ABF4-2C373804CF73}" destId="{A08B82BE-789B-6B49-AAFB-609CA22886DF}" srcOrd="0" destOrd="0" presId="urn:microsoft.com/office/officeart/2005/8/layout/vList5"/>
    <dgm:cxn modelId="{9E21170C-D6A9-1544-AED6-442A2683E830}" type="presOf" srcId="{3A17352C-5FD3-D64D-85C0-C546090865B5}" destId="{EB91B168-7F9A-0747-A1CA-0C6836A6CAF4}" srcOrd="0" destOrd="2" presId="urn:microsoft.com/office/officeart/2005/8/layout/vList5"/>
    <dgm:cxn modelId="{D1450875-2301-394F-B950-2E51A1CD35FC}" type="presOf" srcId="{5766D089-9F5E-2545-89BE-FC9FA2AEA6B2}" destId="{EB91B168-7F9A-0747-A1CA-0C6836A6CAF4}" srcOrd="0" destOrd="0" presId="urn:microsoft.com/office/officeart/2005/8/layout/vList5"/>
    <dgm:cxn modelId="{64443966-2618-6F44-B2AC-793FA7761417}" srcId="{07AB0A60-F9BC-7C48-899B-16B1A0C12947}" destId="{D7878E7C-B787-1348-ABF4-2C373804CF73}" srcOrd="2" destOrd="0" parTransId="{C2312381-4827-6342-BA1B-C7847353CA63}" sibTransId="{8F347F7A-BA61-3843-852B-75A73D42CD49}"/>
    <dgm:cxn modelId="{2B607724-4D56-8D49-8C7D-CA375E242CDF}" srcId="{21EE857C-9AA9-5E42-8BD0-ED589D37333A}" destId="{2644AC64-5FD4-EB48-860E-4AFD639D4252}" srcOrd="4" destOrd="0" parTransId="{CB5B68EB-E373-6047-A9CA-B45B59080E94}" sibTransId="{41E1B1CC-C75C-224A-B56F-C517B3D6D448}"/>
    <dgm:cxn modelId="{8DACA96E-55B1-D74C-B2E9-0902AD391F6E}" type="presOf" srcId="{F8F3C7D1-DBD7-5349-B4F7-4F5F11E2839B}" destId="{1B1B715C-AC4A-8D4A-9F47-29978950D533}" srcOrd="0" destOrd="0" presId="urn:microsoft.com/office/officeart/2005/8/layout/vList5"/>
    <dgm:cxn modelId="{B6D9061E-8F4E-6248-A6B6-D30536399B67}" type="presOf" srcId="{07AB0A60-F9BC-7C48-899B-16B1A0C12947}" destId="{BB327E04-13D0-B344-964C-46149BDDF0FB}" srcOrd="0" destOrd="0" presId="urn:microsoft.com/office/officeart/2005/8/layout/vList5"/>
    <dgm:cxn modelId="{EFADD8EF-1C0F-D14A-A32B-DEFE8DD47580}" type="presOf" srcId="{0FD92CD8-F5DC-B246-9F88-C5E1204030B4}" destId="{EB91B168-7F9A-0747-A1CA-0C6836A6CAF4}" srcOrd="0" destOrd="1" presId="urn:microsoft.com/office/officeart/2005/8/layout/vList5"/>
    <dgm:cxn modelId="{925C3A7C-E0BC-9142-AF93-03BD1637E56A}" srcId="{07AB0A60-F9BC-7C48-899B-16B1A0C12947}" destId="{21EE857C-9AA9-5E42-8BD0-ED589D37333A}" srcOrd="1" destOrd="0" parTransId="{12DC3B99-1F80-EE42-847C-703C779F540A}" sibTransId="{B3AA6E3A-5B27-2A4F-A9D7-9360B866DF50}"/>
    <dgm:cxn modelId="{5E17CD88-3317-A040-9DC6-6A4A629EB5AF}" srcId="{21EE857C-9AA9-5E42-8BD0-ED589D37333A}" destId="{3A17352C-5FD3-D64D-85C0-C546090865B5}" srcOrd="2" destOrd="0" parTransId="{F2202C69-CC39-3749-91DC-2BFB44348747}" sibTransId="{4197EA4E-4F58-5B41-9177-43A196585B34}"/>
    <dgm:cxn modelId="{F7B07968-943E-7D40-8008-6DB8CB64F935}" type="presOf" srcId="{9F06CF05-E5E2-A74C-8AEA-4B20B1362A1D}" destId="{EB91B168-7F9A-0747-A1CA-0C6836A6CAF4}" srcOrd="0" destOrd="3" presId="urn:microsoft.com/office/officeart/2005/8/layout/vList5"/>
    <dgm:cxn modelId="{98163961-191E-0A4F-A0FD-9C1F6CD25E0C}" type="presParOf" srcId="{BB327E04-13D0-B344-964C-46149BDDF0FB}" destId="{3BBB90DA-2DB8-2C4B-B44A-007950158448}" srcOrd="0" destOrd="0" presId="urn:microsoft.com/office/officeart/2005/8/layout/vList5"/>
    <dgm:cxn modelId="{25335CB4-91D6-0742-A152-B7ABBB3790D0}" type="presParOf" srcId="{3BBB90DA-2DB8-2C4B-B44A-007950158448}" destId="{0D62B360-264B-1249-AA66-1AF27A6260AF}" srcOrd="0" destOrd="0" presId="urn:microsoft.com/office/officeart/2005/8/layout/vList5"/>
    <dgm:cxn modelId="{70A09034-C6D9-4B46-A586-D0081DF58CA0}" type="presParOf" srcId="{3BBB90DA-2DB8-2C4B-B44A-007950158448}" destId="{1B1B715C-AC4A-8D4A-9F47-29978950D533}" srcOrd="1" destOrd="0" presId="urn:microsoft.com/office/officeart/2005/8/layout/vList5"/>
    <dgm:cxn modelId="{2422F7A7-0741-1D45-A958-995FD612E096}" type="presParOf" srcId="{BB327E04-13D0-B344-964C-46149BDDF0FB}" destId="{D10867E3-DD06-EB4F-8F47-2C8A754F5187}" srcOrd="1" destOrd="0" presId="urn:microsoft.com/office/officeart/2005/8/layout/vList5"/>
    <dgm:cxn modelId="{3F1BE94C-0D53-1F46-91F3-29D42EE57855}" type="presParOf" srcId="{BB327E04-13D0-B344-964C-46149BDDF0FB}" destId="{307A7980-9C57-3D44-B951-D1935ADBB310}" srcOrd="2" destOrd="0" presId="urn:microsoft.com/office/officeart/2005/8/layout/vList5"/>
    <dgm:cxn modelId="{94311355-27E0-A942-8940-87154444781C}" type="presParOf" srcId="{307A7980-9C57-3D44-B951-D1935ADBB310}" destId="{C84D7BF3-6C4F-E74E-9F61-35E76FAF6971}" srcOrd="0" destOrd="0" presId="urn:microsoft.com/office/officeart/2005/8/layout/vList5"/>
    <dgm:cxn modelId="{76FC7C71-CE62-F64D-B4BC-1EA769A455C4}" type="presParOf" srcId="{307A7980-9C57-3D44-B951-D1935ADBB310}" destId="{EB91B168-7F9A-0747-A1CA-0C6836A6CAF4}" srcOrd="1" destOrd="0" presId="urn:microsoft.com/office/officeart/2005/8/layout/vList5"/>
    <dgm:cxn modelId="{4B932797-AE69-7B42-96A2-CABC147F89B7}" type="presParOf" srcId="{BB327E04-13D0-B344-964C-46149BDDF0FB}" destId="{7537F713-A5C9-C849-80CF-06375D1DD22D}" srcOrd="3" destOrd="0" presId="urn:microsoft.com/office/officeart/2005/8/layout/vList5"/>
    <dgm:cxn modelId="{347A451B-37D0-F648-B533-FB590310DC9E}" type="presParOf" srcId="{BB327E04-13D0-B344-964C-46149BDDF0FB}" destId="{854B486A-CA49-0A48-9FCE-EF849D7A330F}" srcOrd="4" destOrd="0" presId="urn:microsoft.com/office/officeart/2005/8/layout/vList5"/>
    <dgm:cxn modelId="{CDE62E9F-B43D-884E-B3A7-E4883077B7DE}" type="presParOf" srcId="{854B486A-CA49-0A48-9FCE-EF849D7A330F}" destId="{A08B82BE-789B-6B49-AAFB-609CA22886DF}" srcOrd="0" destOrd="0" presId="urn:microsoft.com/office/officeart/2005/8/layout/vList5"/>
    <dgm:cxn modelId="{BC933742-EC41-D646-BAFE-9949E6E968E1}" type="presParOf" srcId="{854B486A-CA49-0A48-9FCE-EF849D7A330F}" destId="{C866FFEC-8288-2B49-834F-ACDAE93A4F4E}"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1B715C-AC4A-8D4A-9F47-29978950D533}">
      <dsp:nvSpPr>
        <dsp:cNvPr id="0" name=""/>
        <dsp:cNvSpPr/>
      </dsp:nvSpPr>
      <dsp:spPr>
        <a:xfrm rot="5400000">
          <a:off x="3352977" y="-980029"/>
          <a:ext cx="925403" cy="3120317"/>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de-DE" sz="1600" kern="1200" dirty="0" smtClean="0">
              <a:latin typeface="Helvetica Light"/>
              <a:cs typeface="Helvetica Light"/>
            </a:rPr>
            <a:t>Emotionsausdruck</a:t>
          </a:r>
          <a:endParaRPr lang="de-DE" sz="1600" kern="1200" dirty="0">
            <a:latin typeface="Helvetica Light"/>
            <a:cs typeface="Helvetica Light"/>
          </a:endParaRPr>
        </a:p>
      </dsp:txBody>
      <dsp:txXfrm rot="-5400000">
        <a:off x="2255520" y="162602"/>
        <a:ext cx="3075143" cy="835055"/>
      </dsp:txXfrm>
    </dsp:sp>
    <dsp:sp modelId="{0D62B360-264B-1249-AA66-1AF27A6260AF}">
      <dsp:nvSpPr>
        <dsp:cNvPr id="0" name=""/>
        <dsp:cNvSpPr/>
      </dsp:nvSpPr>
      <dsp:spPr>
        <a:xfrm>
          <a:off x="0" y="0"/>
          <a:ext cx="2255520" cy="1156753"/>
        </a:xfrm>
        <a:prstGeom prst="roundRect">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de-DE" sz="2200" kern="1200" dirty="0" smtClean="0">
              <a:solidFill>
                <a:srgbClr val="000000"/>
              </a:solidFill>
              <a:latin typeface="Helvetica Light"/>
              <a:cs typeface="Helvetica Light"/>
            </a:rPr>
            <a:t>Emotions-ausdruck</a:t>
          </a:r>
          <a:endParaRPr lang="de-DE" sz="2200" kern="1200" dirty="0">
            <a:solidFill>
              <a:srgbClr val="000000"/>
            </a:solidFill>
            <a:latin typeface="Helvetica Light"/>
            <a:cs typeface="Helvetica Light"/>
          </a:endParaRPr>
        </a:p>
      </dsp:txBody>
      <dsp:txXfrm>
        <a:off x="56468" y="56468"/>
        <a:ext cx="2142584" cy="1043817"/>
      </dsp:txXfrm>
    </dsp:sp>
    <dsp:sp modelId="{EB91B168-7F9A-0747-A1CA-0C6836A6CAF4}">
      <dsp:nvSpPr>
        <dsp:cNvPr id="0" name=""/>
        <dsp:cNvSpPr/>
      </dsp:nvSpPr>
      <dsp:spPr>
        <a:xfrm rot="5400000">
          <a:off x="3797726" y="-210186"/>
          <a:ext cx="925403" cy="400981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endParaRPr lang="de-DE" sz="1800" kern="1200" dirty="0">
            <a:latin typeface="Helvetica Light"/>
            <a:cs typeface="Helvetica Light"/>
          </a:endParaRPr>
        </a:p>
        <a:p>
          <a:pPr marL="171450" lvl="1" indent="-171450" algn="l" defTabSz="711200">
            <a:lnSpc>
              <a:spcPct val="90000"/>
            </a:lnSpc>
            <a:spcBef>
              <a:spcPct val="0"/>
            </a:spcBef>
            <a:spcAft>
              <a:spcPct val="15000"/>
            </a:spcAft>
            <a:buChar char="••"/>
          </a:pPr>
          <a:r>
            <a:rPr lang="de-DE" sz="1600" kern="1200" dirty="0" smtClean="0">
              <a:latin typeface="Helvetica Light"/>
              <a:cs typeface="Helvetica Light"/>
            </a:rPr>
            <a:t>Emotionsvokabular</a:t>
          </a:r>
          <a:endParaRPr lang="de-DE" sz="1600" kern="1200" dirty="0">
            <a:latin typeface="Helvetica Light"/>
            <a:cs typeface="Helvetica Light"/>
          </a:endParaRPr>
        </a:p>
        <a:p>
          <a:pPr marL="171450" lvl="1" indent="-171450" algn="l" defTabSz="711200">
            <a:lnSpc>
              <a:spcPct val="90000"/>
            </a:lnSpc>
            <a:spcBef>
              <a:spcPct val="0"/>
            </a:spcBef>
            <a:spcAft>
              <a:spcPct val="15000"/>
            </a:spcAft>
            <a:buChar char="••"/>
          </a:pPr>
          <a:r>
            <a:rPr lang="de-DE" sz="1600" kern="1200" dirty="0" smtClean="0">
              <a:latin typeface="Helvetica Light"/>
              <a:cs typeface="Helvetica Light"/>
            </a:rPr>
            <a:t>Emotionserkennung: situative, visuell, auditive</a:t>
          </a:r>
          <a:endParaRPr lang="de-DE" sz="1600" kern="1200" dirty="0">
            <a:latin typeface="Helvetica Light"/>
            <a:cs typeface="Helvetica Light"/>
          </a:endParaRPr>
        </a:p>
        <a:p>
          <a:pPr marL="171450" lvl="1" indent="-171450" algn="l" defTabSz="711200">
            <a:lnSpc>
              <a:spcPct val="90000"/>
            </a:lnSpc>
            <a:spcBef>
              <a:spcPct val="0"/>
            </a:spcBef>
            <a:spcAft>
              <a:spcPct val="15000"/>
            </a:spcAft>
            <a:buChar char="••"/>
          </a:pPr>
          <a:r>
            <a:rPr lang="de-DE" sz="1600" kern="1200" dirty="0" smtClean="0">
              <a:latin typeface="Helvetica Light"/>
              <a:cs typeface="Helvetica Light"/>
            </a:rPr>
            <a:t>Emotionsverständnis</a:t>
          </a:r>
          <a:endParaRPr lang="de-DE" sz="1600" kern="1200" dirty="0">
            <a:latin typeface="Helvetica Light"/>
            <a:cs typeface="Helvetica Light"/>
          </a:endParaRPr>
        </a:p>
        <a:p>
          <a:pPr marL="171450" lvl="1" indent="-171450" algn="l" defTabSz="800100">
            <a:lnSpc>
              <a:spcPct val="90000"/>
            </a:lnSpc>
            <a:spcBef>
              <a:spcPct val="0"/>
            </a:spcBef>
            <a:spcAft>
              <a:spcPct val="15000"/>
            </a:spcAft>
            <a:buChar char="••"/>
          </a:pPr>
          <a:endParaRPr lang="de-DE" sz="1800" kern="1200" dirty="0">
            <a:latin typeface="Helvetica Light"/>
            <a:cs typeface="Helvetica Light"/>
          </a:endParaRPr>
        </a:p>
      </dsp:txBody>
      <dsp:txXfrm rot="-5400000">
        <a:off x="2255521" y="1377193"/>
        <a:ext cx="3964640" cy="835055"/>
      </dsp:txXfrm>
    </dsp:sp>
    <dsp:sp modelId="{C84D7BF3-6C4F-E74E-9F61-35E76FAF6971}">
      <dsp:nvSpPr>
        <dsp:cNvPr id="0" name=""/>
        <dsp:cNvSpPr/>
      </dsp:nvSpPr>
      <dsp:spPr>
        <a:xfrm>
          <a:off x="0" y="1216344"/>
          <a:ext cx="2255520" cy="1156753"/>
        </a:xfrm>
        <a:prstGeom prst="roundRect">
          <a:avLst/>
        </a:prstGeom>
        <a:solidFill>
          <a:srgbClr val="008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de-DE" sz="2200" kern="1200" dirty="0" smtClean="0">
              <a:solidFill>
                <a:srgbClr val="000000"/>
              </a:solidFill>
              <a:latin typeface="Helvetica Light"/>
              <a:cs typeface="Helvetica Light"/>
            </a:rPr>
            <a:t>Emotions-verständnis</a:t>
          </a:r>
          <a:endParaRPr lang="de-DE" sz="2200" kern="1200" dirty="0">
            <a:solidFill>
              <a:srgbClr val="000000"/>
            </a:solidFill>
            <a:latin typeface="Helvetica Light"/>
            <a:cs typeface="Helvetica Light"/>
          </a:endParaRPr>
        </a:p>
      </dsp:txBody>
      <dsp:txXfrm>
        <a:off x="56468" y="1272812"/>
        <a:ext cx="2142584" cy="1043817"/>
      </dsp:txXfrm>
    </dsp:sp>
    <dsp:sp modelId="{C866FFEC-8288-2B49-834F-ACDAE93A4F4E}">
      <dsp:nvSpPr>
        <dsp:cNvPr id="0" name=""/>
        <dsp:cNvSpPr/>
      </dsp:nvSpPr>
      <dsp:spPr>
        <a:xfrm rot="5400000">
          <a:off x="3797726" y="1004405"/>
          <a:ext cx="925403" cy="400981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de-DE" sz="1600" kern="1200" dirty="0" smtClean="0">
              <a:latin typeface="Helvetica Light"/>
              <a:cs typeface="Helvetica Light"/>
            </a:rPr>
            <a:t>Emotionsregulation</a:t>
          </a:r>
          <a:endParaRPr lang="de-DE" sz="1600" kern="1200" dirty="0">
            <a:latin typeface="Helvetica Light"/>
            <a:cs typeface="Helvetica Light"/>
          </a:endParaRPr>
        </a:p>
      </dsp:txBody>
      <dsp:txXfrm rot="-5400000">
        <a:off x="2255521" y="2591784"/>
        <a:ext cx="3964640" cy="835055"/>
      </dsp:txXfrm>
    </dsp:sp>
    <dsp:sp modelId="{A08B82BE-789B-6B49-AAFB-609CA22886DF}">
      <dsp:nvSpPr>
        <dsp:cNvPr id="0" name=""/>
        <dsp:cNvSpPr/>
      </dsp:nvSpPr>
      <dsp:spPr>
        <a:xfrm>
          <a:off x="0" y="2430935"/>
          <a:ext cx="2255520" cy="1156753"/>
        </a:xfrm>
        <a:prstGeom prst="roundRect">
          <a:avLst/>
        </a:prstGeom>
        <a:solidFill>
          <a:srgbClr val="0000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de-DE" sz="2200" kern="1200" dirty="0" smtClean="0">
              <a:solidFill>
                <a:srgbClr val="000000"/>
              </a:solidFill>
              <a:latin typeface="Helvetica Light"/>
              <a:cs typeface="Helvetica Light"/>
            </a:rPr>
            <a:t>Emotions-regulation</a:t>
          </a:r>
          <a:endParaRPr lang="de-DE" sz="2200" kern="1200" dirty="0">
            <a:solidFill>
              <a:srgbClr val="000000"/>
            </a:solidFill>
            <a:latin typeface="Helvetica Light"/>
            <a:cs typeface="Helvetica Light"/>
          </a:endParaRPr>
        </a:p>
      </dsp:txBody>
      <dsp:txXfrm>
        <a:off x="56468" y="2487403"/>
        <a:ext cx="2142584" cy="104381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0.11802</cdr:x>
      <cdr:y>0.72429</cdr:y>
    </cdr:from>
    <cdr:to>
      <cdr:x>0.14201</cdr:x>
      <cdr:y>0.75</cdr:y>
    </cdr:to>
    <cdr:sp macro="" textlink="">
      <cdr:nvSpPr>
        <cdr:cNvPr id="3" name="Gerade Verbindung 2"/>
        <cdr:cNvSpPr/>
      </cdr:nvSpPr>
      <cdr:spPr>
        <a:xfrm xmlns:a="http://schemas.openxmlformats.org/drawingml/2006/main" flipV="1">
          <a:off x="882824" y="3164278"/>
          <a:ext cx="179452" cy="112322"/>
        </a:xfrm>
        <a:prstGeom xmlns:a="http://schemas.openxmlformats.org/drawingml/2006/main" prst="line">
          <a:avLst/>
        </a:prstGeom>
        <a:ln xmlns:a="http://schemas.openxmlformats.org/drawingml/2006/main">
          <a:solidFill>
            <a:schemeClr val="tx1"/>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de-DE"/>
        </a:p>
      </cdr:txBody>
    </cdr:sp>
  </cdr:relSizeAnchor>
  <cdr:relSizeAnchor xmlns:cdr="http://schemas.openxmlformats.org/drawingml/2006/chartDrawing">
    <cdr:from>
      <cdr:x>0.00649</cdr:x>
      <cdr:y>0.1601</cdr:y>
    </cdr:from>
    <cdr:to>
      <cdr:x>0.09483</cdr:x>
      <cdr:y>0.80758</cdr:y>
    </cdr:to>
    <cdr:sp macro="" textlink="">
      <cdr:nvSpPr>
        <cdr:cNvPr id="4098" name="Textfeld 5"/>
        <cdr:cNvSpPr txBox="1">
          <a:spLocks xmlns:a="http://schemas.openxmlformats.org/drawingml/2006/main" noChangeArrowheads="1"/>
        </cdr:cNvSpPr>
      </cdr:nvSpPr>
      <cdr:spPr bwMode="auto">
        <a:xfrm xmlns:a="http://schemas.openxmlformats.org/drawingml/2006/main">
          <a:off x="50800" y="577456"/>
          <a:ext cx="691083" cy="233534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90000" tIns="226800" rIns="90000" bIns="226800" anchor="ctr" upright="1"/>
        <a:lstStyle xmlns:a="http://schemas.openxmlformats.org/drawingml/2006/main"/>
        <a:p xmlns:a="http://schemas.openxmlformats.org/drawingml/2006/main">
          <a:pPr algn="ctr" rtl="0">
            <a:defRPr sz="1000"/>
          </a:pPr>
          <a:r>
            <a:rPr lang="de-DE" sz="1400" b="0" i="0" strike="noStrike">
              <a:solidFill>
                <a:srgbClr val="000000"/>
              </a:solidFill>
              <a:latin typeface="Times New Roman"/>
              <a:ea typeface="Times New Roman"/>
              <a:cs typeface="Times New Roman"/>
            </a:rPr>
            <a:t>Bias score in %</a:t>
          </a:r>
        </a:p>
      </cdr:txBody>
    </cdr:sp>
  </cdr:relSizeAnchor>
  <cdr:relSizeAnchor xmlns:cdr="http://schemas.openxmlformats.org/drawingml/2006/chartDrawing">
    <cdr:from>
      <cdr:x>0.11802</cdr:x>
      <cdr:y>0.73726</cdr:y>
    </cdr:from>
    <cdr:to>
      <cdr:x>0.14275</cdr:x>
      <cdr:y>0.76273</cdr:y>
    </cdr:to>
    <cdr:sp macro="" textlink="">
      <cdr:nvSpPr>
        <cdr:cNvPr id="2" name="Gerade Verbindung 2"/>
        <cdr:cNvSpPr/>
      </cdr:nvSpPr>
      <cdr:spPr>
        <a:xfrm xmlns:a="http://schemas.openxmlformats.org/drawingml/2006/main" flipV="1">
          <a:off x="882824" y="3220963"/>
          <a:ext cx="184988" cy="111273"/>
        </a:xfrm>
        <a:prstGeom xmlns:a="http://schemas.openxmlformats.org/drawingml/2006/main" prst="line">
          <a:avLst/>
        </a:prstGeom>
        <a:ln xmlns:a="http://schemas.openxmlformats.org/drawingml/2006/main">
          <a:solidFill>
            <a:schemeClr val="tx1"/>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de-DE"/>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FD254B-24A8-8B49-8DEA-E37E3728C0CA}" type="datetimeFigureOut">
              <a:rPr lang="de-DE" smtClean="0"/>
              <a:t>23.09.2016</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63364E-EC95-C04A-83E4-1919374ECEF8}" type="slidenum">
              <a:rPr lang="de-DE" smtClean="0"/>
              <a:t>‹Nr.›</a:t>
            </a:fld>
            <a:endParaRPr lang="de-DE"/>
          </a:p>
        </p:txBody>
      </p:sp>
    </p:spTree>
    <p:extLst>
      <p:ext uri="{BB962C8B-B14F-4D97-AF65-F5344CB8AC3E}">
        <p14:creationId xmlns:p14="http://schemas.microsoft.com/office/powerpoint/2010/main" val="40257122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Einladung</a:t>
            </a:r>
          </a:p>
          <a:p>
            <a:pPr marL="0" marR="0" indent="0" algn="l" defTabSz="457200" rtl="0" eaLnBrk="1" fontAlgn="auto" latinLnBrk="0" hangingPunct="1">
              <a:lnSpc>
                <a:spcPct val="100000"/>
              </a:lnSpc>
              <a:spcBef>
                <a:spcPts val="0"/>
              </a:spcBef>
              <a:spcAft>
                <a:spcPts val="0"/>
              </a:spcAft>
              <a:buClrTx/>
              <a:buSzTx/>
              <a:buFontTx/>
              <a:buNone/>
              <a:tabLst/>
              <a:defRPr/>
            </a:pPr>
            <a:r>
              <a:rPr lang="de-DE" dirty="0" err="1" smtClean="0"/>
              <a:t>Emot</a:t>
            </a:r>
            <a:r>
              <a:rPr lang="de-DE" dirty="0" smtClean="0"/>
              <a:t> </a:t>
            </a:r>
            <a:r>
              <a:rPr lang="de-DE" dirty="0" err="1" smtClean="0"/>
              <a:t>Komp</a:t>
            </a:r>
            <a:r>
              <a:rPr lang="de-DE" dirty="0" smtClean="0"/>
              <a:t> zentrale Rolle</a:t>
            </a:r>
            <a:r>
              <a:rPr lang="de-DE" baseline="0" dirty="0" smtClean="0"/>
              <a:t> für psychische Gesundheit. ER bei einer Vielzahl psych. Störungen relevant, spiegelt sich bspw. Im DSM, in dem bei der Mehrzahl aller psych. Störungen mind. Ein Symptom Schwierigkeiten im Umgang mit Emotionen beinhaltet. </a:t>
            </a:r>
          </a:p>
          <a:p>
            <a:r>
              <a:rPr lang="de-DE" baseline="0" dirty="0" smtClean="0"/>
              <a:t>EW der ER als wichtige EW-aufgabe vom Säugling ins Jugend- bis zum </a:t>
            </a:r>
            <a:r>
              <a:rPr lang="de-DE" baseline="0" dirty="0" err="1" smtClean="0"/>
              <a:t>erwachsenenalter</a:t>
            </a:r>
            <a:r>
              <a:rPr lang="de-DE" baseline="0" dirty="0" smtClean="0"/>
              <a:t>.</a:t>
            </a:r>
          </a:p>
          <a:p>
            <a:endParaRPr lang="de-DE" baseline="0" dirty="0" smtClean="0"/>
          </a:p>
          <a:p>
            <a:endParaRPr lang="de-DE" baseline="0" dirty="0" smtClean="0"/>
          </a:p>
          <a:p>
            <a:endParaRPr lang="de-DE" baseline="0" dirty="0" smtClean="0"/>
          </a:p>
          <a:p>
            <a:endParaRPr lang="de-DE" baseline="0" dirty="0" smtClean="0"/>
          </a:p>
          <a:p>
            <a:endParaRPr lang="de-DE" baseline="0" dirty="0" smtClean="0"/>
          </a:p>
        </p:txBody>
      </p:sp>
      <p:sp>
        <p:nvSpPr>
          <p:cNvPr id="4" name="Foliennummernplatzhalter 3"/>
          <p:cNvSpPr>
            <a:spLocks noGrp="1"/>
          </p:cNvSpPr>
          <p:nvPr>
            <p:ph type="sldNum" sz="quarter" idx="10"/>
          </p:nvPr>
        </p:nvSpPr>
        <p:spPr/>
        <p:txBody>
          <a:bodyPr/>
          <a:lstStyle/>
          <a:p>
            <a:fld id="{8863364E-EC95-C04A-83E4-1919374ECEF8}" type="slidenum">
              <a:rPr lang="de-DE" smtClean="0"/>
              <a:t>1</a:t>
            </a:fld>
            <a:endParaRPr lang="de-DE"/>
          </a:p>
        </p:txBody>
      </p:sp>
    </p:spTree>
    <p:extLst>
      <p:ext uri="{BB962C8B-B14F-4D97-AF65-F5344CB8AC3E}">
        <p14:creationId xmlns:p14="http://schemas.microsoft.com/office/powerpoint/2010/main" val="2701112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err="1" smtClean="0">
                <a:solidFill>
                  <a:schemeClr val="tx1"/>
                </a:solidFill>
                <a:effectLst/>
                <a:latin typeface="+mn-lt"/>
                <a:ea typeface="+mn-ea"/>
                <a:cs typeface="+mn-cs"/>
              </a:rPr>
              <a:t>Gross</a:t>
            </a:r>
            <a:r>
              <a:rPr lang="de-DE" sz="1200" kern="1200" dirty="0" smtClean="0">
                <a:solidFill>
                  <a:schemeClr val="tx1"/>
                </a:solidFill>
                <a:effectLst/>
                <a:latin typeface="+mn-lt"/>
                <a:ea typeface="+mn-ea"/>
                <a:cs typeface="+mn-cs"/>
              </a:rPr>
              <a:t> (2002) bezeichnet </a:t>
            </a:r>
            <a:r>
              <a:rPr lang="de-DE" sz="1200" b="1" kern="1200" dirty="0" smtClean="0">
                <a:solidFill>
                  <a:schemeClr val="tx1"/>
                </a:solidFill>
                <a:effectLst/>
                <a:latin typeface="+mn-lt"/>
                <a:ea typeface="+mn-ea"/>
                <a:cs typeface="+mn-cs"/>
              </a:rPr>
              <a:t>das Erleben, Ausdrücken und Beeinflussen </a:t>
            </a:r>
            <a:r>
              <a:rPr lang="de-DE" sz="1200" kern="1200" dirty="0" smtClean="0">
                <a:solidFill>
                  <a:schemeClr val="tx1"/>
                </a:solidFill>
                <a:effectLst/>
                <a:latin typeface="+mn-lt"/>
                <a:ea typeface="+mn-ea"/>
                <a:cs typeface="+mn-cs"/>
              </a:rPr>
              <a:t>von Emotionen als Emotionsregulation. </a:t>
            </a:r>
            <a:endParaRPr lang="de-DE" dirty="0" smtClean="0"/>
          </a:p>
          <a:p>
            <a:r>
              <a:rPr lang="de-DE" sz="1200" kern="1200" dirty="0" smtClean="0">
                <a:solidFill>
                  <a:schemeClr val="tx1"/>
                </a:solidFill>
                <a:effectLst/>
                <a:latin typeface="+mn-lt"/>
                <a:ea typeface="+mn-ea"/>
                <a:cs typeface="+mn-cs"/>
              </a:rPr>
              <a:t>Das Modell beschreibt zunächst den </a:t>
            </a:r>
            <a:r>
              <a:rPr lang="de-DE" sz="1200" b="1" kern="1200" dirty="0" smtClean="0">
                <a:solidFill>
                  <a:schemeClr val="tx1"/>
                </a:solidFill>
                <a:effectLst/>
                <a:latin typeface="+mn-lt"/>
                <a:ea typeface="+mn-ea"/>
                <a:cs typeface="+mn-cs"/>
              </a:rPr>
              <a:t>zeitlichen Ablauf </a:t>
            </a:r>
            <a:r>
              <a:rPr lang="de-DE" sz="1200" kern="1200" dirty="0" smtClean="0">
                <a:solidFill>
                  <a:schemeClr val="tx1"/>
                </a:solidFill>
                <a:effectLst/>
                <a:latin typeface="+mn-lt"/>
                <a:ea typeface="+mn-ea"/>
                <a:cs typeface="+mn-cs"/>
              </a:rPr>
              <a:t>von Situation, Aufmerksamkeit, Bewertung und Reaktion. Bei diesen Prozessen setzen </a:t>
            </a:r>
            <a:r>
              <a:rPr lang="de-DE" sz="1200" b="1" kern="1200" dirty="0" smtClean="0">
                <a:solidFill>
                  <a:schemeClr val="tx1"/>
                </a:solidFill>
                <a:effectLst/>
                <a:latin typeface="+mn-lt"/>
                <a:ea typeface="+mn-ea"/>
                <a:cs typeface="+mn-cs"/>
              </a:rPr>
              <a:t>fünf Emotionsregulationsstrategien </a:t>
            </a:r>
            <a:r>
              <a:rPr lang="de-DE" sz="1200" kern="1200" dirty="0" smtClean="0">
                <a:solidFill>
                  <a:schemeClr val="tx1"/>
                </a:solidFill>
                <a:effectLst/>
                <a:latin typeface="+mn-lt"/>
                <a:ea typeface="+mn-ea"/>
                <a:cs typeface="+mn-cs"/>
              </a:rPr>
              <a:t>an. Die Prozesse können automatisch oder kontrolliert und bewusst oder unbewusst ablaufen. 2 Strategien die </a:t>
            </a:r>
            <a:r>
              <a:rPr lang="de-DE" sz="1200" b="1" kern="1200" dirty="0" err="1" smtClean="0">
                <a:solidFill>
                  <a:schemeClr val="tx1"/>
                </a:solidFill>
                <a:effectLst/>
                <a:latin typeface="+mn-lt"/>
                <a:ea typeface="+mn-ea"/>
                <a:cs typeface="+mn-cs"/>
              </a:rPr>
              <a:t>antizipatorischen</a:t>
            </a:r>
            <a:r>
              <a:rPr lang="de-DE" sz="1200" b="1" kern="1200" dirty="0" smtClean="0">
                <a:solidFill>
                  <a:schemeClr val="tx1"/>
                </a:solidFill>
                <a:effectLst/>
                <a:latin typeface="+mn-lt"/>
                <a:ea typeface="+mn-ea"/>
                <a:cs typeface="+mn-cs"/>
              </a:rPr>
              <a:t> und die reaktive</a:t>
            </a:r>
            <a:r>
              <a:rPr lang="de-DE" sz="1200" kern="1200" dirty="0" smtClean="0">
                <a:solidFill>
                  <a:schemeClr val="tx1"/>
                </a:solidFill>
                <a:effectLst/>
                <a:latin typeface="+mn-lt"/>
                <a:ea typeface="+mn-ea"/>
                <a:cs typeface="+mn-cs"/>
              </a:rPr>
              <a:t>. Die </a:t>
            </a:r>
            <a:r>
              <a:rPr lang="de-DE" sz="1200" i="1" kern="1200" dirty="0" err="1" smtClean="0">
                <a:solidFill>
                  <a:schemeClr val="tx1"/>
                </a:solidFill>
                <a:effectLst/>
                <a:latin typeface="+mn-lt"/>
                <a:ea typeface="+mn-ea"/>
                <a:cs typeface="+mn-cs"/>
              </a:rPr>
              <a:t>antizipatorischen</a:t>
            </a:r>
            <a:r>
              <a:rPr lang="de-DE" sz="1200" kern="1200" dirty="0" smtClean="0">
                <a:solidFill>
                  <a:schemeClr val="tx1"/>
                </a:solidFill>
                <a:effectLst/>
                <a:latin typeface="+mn-lt"/>
                <a:ea typeface="+mn-ea"/>
                <a:cs typeface="+mn-cs"/>
              </a:rPr>
              <a:t> Strategien beziehen sich auf die Zeit, bevor eine Emotion entfaltet ist. Die </a:t>
            </a:r>
            <a:r>
              <a:rPr lang="de-DE" sz="1200" i="1" kern="1200" dirty="0" smtClean="0">
                <a:solidFill>
                  <a:schemeClr val="tx1"/>
                </a:solidFill>
                <a:effectLst/>
                <a:latin typeface="+mn-lt"/>
                <a:ea typeface="+mn-ea"/>
                <a:cs typeface="+mn-cs"/>
              </a:rPr>
              <a:t>reaktive</a:t>
            </a:r>
            <a:r>
              <a:rPr lang="de-DE" sz="1200" kern="1200" dirty="0" smtClean="0">
                <a:solidFill>
                  <a:schemeClr val="tx1"/>
                </a:solidFill>
                <a:effectLst/>
                <a:latin typeface="+mn-lt"/>
                <a:ea typeface="+mn-ea"/>
                <a:cs typeface="+mn-cs"/>
              </a:rPr>
              <a:t> Strategie hingegen fokussiert auf die unmittelbare emotionale Reaktion, wenn die Emotion bereits erlebt wird. Die </a:t>
            </a:r>
            <a:r>
              <a:rPr lang="de-DE" sz="1200" b="1" i="1" kern="1200" dirty="0" smtClean="0">
                <a:solidFill>
                  <a:schemeClr val="tx1"/>
                </a:solidFill>
                <a:effectLst/>
                <a:latin typeface="+mn-lt"/>
                <a:ea typeface="+mn-ea"/>
                <a:cs typeface="+mn-cs"/>
              </a:rPr>
              <a:t>Situationsauswahl</a:t>
            </a:r>
            <a:r>
              <a:rPr lang="de-DE" sz="1200" kern="1200" dirty="0" smtClean="0">
                <a:solidFill>
                  <a:schemeClr val="tx1"/>
                </a:solidFill>
                <a:effectLst/>
                <a:latin typeface="+mn-lt"/>
                <a:ea typeface="+mn-ea"/>
                <a:cs typeface="+mn-cs"/>
              </a:rPr>
              <a:t> beinhaltet die Selektion von Situationen, Personen oder Orten. Typisches Beispiel ist das Vermeidungsverhalten von Patienten mit Angststörungen. Die </a:t>
            </a:r>
            <a:r>
              <a:rPr lang="de-DE" sz="1200" b="1" i="1" kern="1200" dirty="0" smtClean="0">
                <a:solidFill>
                  <a:schemeClr val="tx1"/>
                </a:solidFill>
                <a:effectLst/>
                <a:latin typeface="+mn-lt"/>
                <a:ea typeface="+mn-ea"/>
                <a:cs typeface="+mn-cs"/>
              </a:rPr>
              <a:t>Situationsmodifikation</a:t>
            </a:r>
            <a:r>
              <a:rPr lang="de-DE" sz="1200" kern="1200" dirty="0" smtClean="0">
                <a:solidFill>
                  <a:schemeClr val="tx1"/>
                </a:solidFill>
                <a:effectLst/>
                <a:latin typeface="+mn-lt"/>
                <a:ea typeface="+mn-ea"/>
                <a:cs typeface="+mn-cs"/>
              </a:rPr>
              <a:t> beinhaltet die Kontrolle und die aktive Veränderung der Situation, bspw. durch das Durchführen von Sicherheitsverhalten (Begleitperson dabei haben, Rückversicherung einholen) oder die Einnahme von Medikamenten. Bei der </a:t>
            </a:r>
            <a:r>
              <a:rPr lang="de-DE" sz="1200" b="1" i="1" kern="1200" dirty="0" smtClean="0">
                <a:solidFill>
                  <a:schemeClr val="tx1"/>
                </a:solidFill>
                <a:effectLst/>
                <a:latin typeface="+mn-lt"/>
                <a:ea typeface="+mn-ea"/>
                <a:cs typeface="+mn-cs"/>
              </a:rPr>
              <a:t>Aufmerksamkeitslenkung</a:t>
            </a:r>
            <a:r>
              <a:rPr lang="de-DE" sz="1200" kern="1200" dirty="0" smtClean="0">
                <a:solidFill>
                  <a:schemeClr val="tx1"/>
                </a:solidFill>
                <a:effectLst/>
                <a:latin typeface="+mn-lt"/>
                <a:ea typeface="+mn-ea"/>
                <a:cs typeface="+mn-cs"/>
              </a:rPr>
              <a:t> geht es um die Fokussierung einzelner Aspekte, bspw. wenn ich etwas Falsches in der Schulklasse sage, werden mich alle auslachen. Die Strategie der </a:t>
            </a:r>
            <a:r>
              <a:rPr lang="de-DE" sz="1200" b="1" i="1" kern="1200" dirty="0" smtClean="0">
                <a:solidFill>
                  <a:schemeClr val="tx1"/>
                </a:solidFill>
                <a:effectLst/>
                <a:latin typeface="+mn-lt"/>
                <a:ea typeface="+mn-ea"/>
                <a:cs typeface="+mn-cs"/>
              </a:rPr>
              <a:t>Kognitiven Veränderung</a:t>
            </a:r>
            <a:r>
              <a:rPr lang="de-DE" sz="1200" b="1" kern="120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beschreibt, welche Bedeutung einer Situation zugeschrieben wird. An diesem Punkt kann eine kognitive </a:t>
            </a:r>
            <a:r>
              <a:rPr lang="de-DE" sz="1200" b="1" kern="1200" dirty="0" smtClean="0">
                <a:solidFill>
                  <a:schemeClr val="tx1"/>
                </a:solidFill>
                <a:effectLst/>
                <a:latin typeface="+mn-lt"/>
                <a:ea typeface="+mn-ea"/>
                <a:cs typeface="+mn-cs"/>
              </a:rPr>
              <a:t>Neubewertung</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Reappraisal</a:t>
            </a:r>
            <a:r>
              <a:rPr lang="de-DE" sz="1200" kern="1200" dirty="0" smtClean="0">
                <a:solidFill>
                  <a:schemeClr val="tx1"/>
                </a:solidFill>
                <a:effectLst/>
                <a:latin typeface="+mn-lt"/>
                <a:ea typeface="+mn-ea"/>
                <a:cs typeface="+mn-cs"/>
              </a:rPr>
              <a:t>) stattfinden, indem man die Situation neu bewertet und ihr eine andere Bedeutung zuweist. </a:t>
            </a:r>
          </a:p>
          <a:p>
            <a:r>
              <a:rPr lang="de-DE" sz="1200" kern="1200" dirty="0" smtClean="0">
                <a:solidFill>
                  <a:schemeClr val="tx1"/>
                </a:solidFill>
                <a:effectLst/>
                <a:latin typeface="+mn-lt"/>
                <a:ea typeface="+mn-ea"/>
                <a:cs typeface="+mn-cs"/>
              </a:rPr>
              <a:t>Die Strategie der </a:t>
            </a:r>
            <a:r>
              <a:rPr lang="de-DE" sz="1200" b="1" i="1" kern="1200" dirty="0" smtClean="0">
                <a:solidFill>
                  <a:schemeClr val="tx1"/>
                </a:solidFill>
                <a:effectLst/>
                <a:latin typeface="+mn-lt"/>
                <a:ea typeface="+mn-ea"/>
                <a:cs typeface="+mn-cs"/>
              </a:rPr>
              <a:t>Reaktionsveränderung</a:t>
            </a:r>
            <a:r>
              <a:rPr lang="de-DE" sz="1200" kern="1200" dirty="0" smtClean="0">
                <a:solidFill>
                  <a:schemeClr val="tx1"/>
                </a:solidFill>
                <a:effectLst/>
                <a:latin typeface="+mn-lt"/>
                <a:ea typeface="+mn-ea"/>
                <a:cs typeface="+mn-cs"/>
              </a:rPr>
              <a:t>. Die vorhandene Emotion kann zwar nicht mehr verändert, hingegen </a:t>
            </a:r>
            <a:r>
              <a:rPr lang="de-DE" sz="1200" b="1" kern="1200" dirty="0" smtClean="0">
                <a:solidFill>
                  <a:schemeClr val="tx1"/>
                </a:solidFill>
                <a:effectLst/>
                <a:latin typeface="+mn-lt"/>
                <a:ea typeface="+mn-ea"/>
                <a:cs typeface="+mn-cs"/>
              </a:rPr>
              <a:t>unterdrückt</a:t>
            </a:r>
            <a:r>
              <a:rPr lang="de-DE" sz="1200" kern="1200" dirty="0" smtClean="0">
                <a:solidFill>
                  <a:schemeClr val="tx1"/>
                </a:solidFill>
                <a:effectLst/>
                <a:latin typeface="+mn-lt"/>
                <a:ea typeface="+mn-ea"/>
                <a:cs typeface="+mn-cs"/>
              </a:rPr>
              <a:t> oder überspielt werden. – </a:t>
            </a:r>
            <a:r>
              <a:rPr lang="de-DE" sz="1200" b="1" kern="1200" dirty="0" smtClean="0">
                <a:solidFill>
                  <a:schemeClr val="tx1"/>
                </a:solidFill>
                <a:effectLst/>
                <a:latin typeface="+mn-lt"/>
                <a:ea typeface="+mn-ea"/>
                <a:cs typeface="+mn-cs"/>
              </a:rPr>
              <a:t>Unterdrückung, Neubewertung</a:t>
            </a:r>
          </a:p>
          <a:p>
            <a:endParaRPr lang="de-DE" sz="1200" kern="1200" dirty="0" smtClean="0">
              <a:solidFill>
                <a:schemeClr val="tx1"/>
              </a:solidFill>
              <a:effectLst/>
              <a:latin typeface="+mn-lt"/>
              <a:ea typeface="+mn-ea"/>
              <a:cs typeface="+mn-cs"/>
            </a:endParaRPr>
          </a:p>
          <a:p>
            <a:endParaRPr lang="de-DE" sz="1200" kern="1200" dirty="0" smtClean="0">
              <a:solidFill>
                <a:schemeClr val="tx1"/>
              </a:solidFill>
              <a:effectLst/>
              <a:latin typeface="+mn-lt"/>
              <a:ea typeface="+mn-ea"/>
              <a:cs typeface="+mn-cs"/>
            </a:endParaRPr>
          </a:p>
          <a:p>
            <a:r>
              <a:rPr lang="de-DE" b="1" dirty="0" smtClean="0"/>
              <a:t>Faktoren Kind:</a:t>
            </a:r>
            <a:r>
              <a:rPr lang="de-DE" b="1" baseline="0" dirty="0" smtClean="0"/>
              <a:t> </a:t>
            </a:r>
            <a:r>
              <a:rPr lang="de-DE" baseline="0" dirty="0" smtClean="0"/>
              <a:t>Temperament RF: Verhaltenshemmung, hohe </a:t>
            </a:r>
            <a:r>
              <a:rPr lang="de-DE" baseline="0" dirty="0" err="1" smtClean="0"/>
              <a:t>physilogische</a:t>
            </a:r>
            <a:r>
              <a:rPr lang="de-DE" baseline="0" dirty="0" smtClean="0"/>
              <a:t> Erregung (Säugling), wenig </a:t>
            </a:r>
            <a:r>
              <a:rPr lang="de-DE" baseline="0" dirty="0" err="1" smtClean="0"/>
              <a:t>responsives</a:t>
            </a:r>
            <a:r>
              <a:rPr lang="de-DE" baseline="0" dirty="0" smtClean="0"/>
              <a:t> reagieren auf Bezugspersonen, kennen wenig Regulationsstrategien</a:t>
            </a:r>
          </a:p>
          <a:p>
            <a:r>
              <a:rPr lang="de-DE" b="1" baseline="0" dirty="0" smtClean="0"/>
              <a:t>Faktoren Eltern</a:t>
            </a:r>
            <a:r>
              <a:rPr lang="de-DE" baseline="0" dirty="0" smtClean="0"/>
              <a:t>: elterliche </a:t>
            </a:r>
            <a:r>
              <a:rPr lang="de-DE" baseline="0" dirty="0" err="1" smtClean="0"/>
              <a:t>psychopathologie</a:t>
            </a:r>
            <a:r>
              <a:rPr lang="de-DE" baseline="0" dirty="0" smtClean="0"/>
              <a:t>, wenig </a:t>
            </a:r>
            <a:r>
              <a:rPr lang="de-DE" baseline="0" dirty="0" err="1" smtClean="0"/>
              <a:t>responsives</a:t>
            </a:r>
            <a:r>
              <a:rPr lang="de-DE" baseline="0" dirty="0" smtClean="0"/>
              <a:t> Verhalten auf kindliche Bedürfnisse, zeigen </a:t>
            </a:r>
            <a:r>
              <a:rPr lang="de-DE" baseline="0" dirty="0" err="1" smtClean="0"/>
              <a:t>häufier</a:t>
            </a:r>
            <a:r>
              <a:rPr lang="de-DE" baseline="0" dirty="0" smtClean="0"/>
              <a:t> neg. Gefühle, wenig Unterstützung in der ER, wenig über Gefühle gesprochen wird, Eltern einen unangemessenen Umgang zeigen (</a:t>
            </a:r>
            <a:r>
              <a:rPr lang="de-DE" baseline="0" dirty="0" err="1" smtClean="0"/>
              <a:t>invalidierendes</a:t>
            </a:r>
            <a:r>
              <a:rPr lang="de-DE" baseline="0" dirty="0" smtClean="0"/>
              <a:t> Verhalten)</a:t>
            </a:r>
          </a:p>
          <a:p>
            <a:endParaRPr lang="de-DE" sz="1200" kern="1200" dirty="0" smtClean="0">
              <a:solidFill>
                <a:schemeClr val="tx1"/>
              </a:solidFill>
              <a:effectLst/>
              <a:latin typeface="+mn-lt"/>
              <a:ea typeface="+mn-ea"/>
              <a:cs typeface="+mn-cs"/>
            </a:endParaRPr>
          </a:p>
          <a:p>
            <a:endParaRPr lang="de-DE" sz="1200" kern="1200" dirty="0" smtClean="0">
              <a:solidFill>
                <a:schemeClr val="tx1"/>
              </a:solidFill>
              <a:effectLst/>
              <a:latin typeface="+mn-lt"/>
              <a:ea typeface="+mn-ea"/>
              <a:cs typeface="+mn-cs"/>
            </a:endParaRPr>
          </a:p>
          <a:p>
            <a:endParaRPr lang="de-DE" sz="1200" kern="1200" dirty="0" smtClean="0">
              <a:solidFill>
                <a:schemeClr val="tx1"/>
              </a:solidFill>
              <a:effectLst/>
              <a:latin typeface="+mn-lt"/>
              <a:ea typeface="+mn-ea"/>
              <a:cs typeface="+mn-cs"/>
            </a:endParaRPr>
          </a:p>
          <a:p>
            <a:endParaRPr lang="de-DE" sz="1200" kern="1200" dirty="0" smtClean="0">
              <a:solidFill>
                <a:schemeClr val="tx1"/>
              </a:solidFill>
              <a:effectLst/>
              <a:latin typeface="+mn-lt"/>
              <a:ea typeface="+mn-ea"/>
              <a:cs typeface="+mn-cs"/>
            </a:endParaRPr>
          </a:p>
          <a:p>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Die Reaktionen auf die Emotion können sich im Verhalten, im Erleben und in physiologischen Reaktionen widerspiegeln. Die beiden Strategien der kognitiven Neubewertung (</a:t>
            </a:r>
            <a:r>
              <a:rPr lang="de-DE" sz="1200" kern="1200" dirty="0" err="1" smtClean="0">
                <a:solidFill>
                  <a:schemeClr val="tx1"/>
                </a:solidFill>
                <a:effectLst/>
                <a:latin typeface="+mn-lt"/>
                <a:ea typeface="+mn-ea"/>
                <a:cs typeface="+mn-cs"/>
              </a:rPr>
              <a:t>Reappraisal</a:t>
            </a:r>
            <a:r>
              <a:rPr lang="de-DE" sz="1200" kern="1200" dirty="0" smtClean="0">
                <a:solidFill>
                  <a:schemeClr val="tx1"/>
                </a:solidFill>
                <a:effectLst/>
                <a:latin typeface="+mn-lt"/>
                <a:ea typeface="+mn-ea"/>
                <a:cs typeface="+mn-cs"/>
              </a:rPr>
              <a:t>) als </a:t>
            </a:r>
            <a:r>
              <a:rPr lang="de-DE" sz="1200" kern="1200" dirty="0" err="1" smtClean="0">
                <a:solidFill>
                  <a:schemeClr val="tx1"/>
                </a:solidFill>
                <a:effectLst/>
                <a:latin typeface="+mn-lt"/>
                <a:ea typeface="+mn-ea"/>
                <a:cs typeface="+mn-cs"/>
              </a:rPr>
              <a:t>antizipatorische</a:t>
            </a:r>
            <a:r>
              <a:rPr lang="de-DE" sz="1200" kern="1200" dirty="0" smtClean="0">
                <a:solidFill>
                  <a:schemeClr val="tx1"/>
                </a:solidFill>
                <a:effectLst/>
                <a:latin typeface="+mn-lt"/>
                <a:ea typeface="+mn-ea"/>
                <a:cs typeface="+mn-cs"/>
              </a:rPr>
              <a:t> und Unterdrückung (Suppression) als reaktive Strategie wurden bislang am häufigsten untersucht. Die Unterdrückung (Suppression) wird definiert als die Hemmung von anhaltendem emotionalem Verhalten. Die kognitive Neubewertung (</a:t>
            </a:r>
            <a:r>
              <a:rPr lang="de-DE" sz="1200" kern="1200" dirty="0" err="1" smtClean="0">
                <a:solidFill>
                  <a:schemeClr val="tx1"/>
                </a:solidFill>
                <a:effectLst/>
                <a:latin typeface="+mn-lt"/>
                <a:ea typeface="+mn-ea"/>
                <a:cs typeface="+mn-cs"/>
              </a:rPr>
              <a:t>Reappraisal</a:t>
            </a:r>
            <a:r>
              <a:rPr lang="de-DE" sz="1200" kern="1200" dirty="0" smtClean="0">
                <a:solidFill>
                  <a:schemeClr val="tx1"/>
                </a:solidFill>
                <a:effectLst/>
                <a:latin typeface="+mn-lt"/>
                <a:ea typeface="+mn-ea"/>
                <a:cs typeface="+mn-cs"/>
              </a:rPr>
              <a:t>) ist eine Form kognitiver Veränderung, die darin besteht, eine potentiell emotionserzeugende Situation in einer Art und Weise zu konstruieren, dass deren emotionales Potential verringert wird. Beide Strategien, Neubewertung und Unterdrückung, dienen der Down-Regulation von Emotionen und haben affektive, kognitive und soziale Konsequenzen, welche im folgenden Abschnitt erläutert werden. </a:t>
            </a:r>
          </a:p>
          <a:p>
            <a:endParaRPr lang="de-DE" dirty="0" smtClean="0"/>
          </a:p>
          <a:p>
            <a:endParaRPr lang="de-DE" dirty="0" smtClean="0"/>
          </a:p>
          <a:p>
            <a:r>
              <a:rPr lang="de-DE" dirty="0" smtClean="0"/>
              <a:t>2 Regulationsprozesse: </a:t>
            </a:r>
            <a:r>
              <a:rPr lang="de-DE" dirty="0" err="1" smtClean="0"/>
              <a:t>antizipatorische</a:t>
            </a:r>
            <a:r>
              <a:rPr lang="de-DE" baseline="0" dirty="0" smtClean="0"/>
              <a:t> und reaktive ER Strategien. </a:t>
            </a:r>
          </a:p>
          <a:p>
            <a:r>
              <a:rPr lang="de-DE" b="1" baseline="0" dirty="0" err="1" smtClean="0"/>
              <a:t>Antizipator</a:t>
            </a:r>
            <a:r>
              <a:rPr lang="de-DE" baseline="0" dirty="0" smtClean="0"/>
              <a:t>: </a:t>
            </a:r>
          </a:p>
          <a:p>
            <a:pPr marL="171450" indent="-171450">
              <a:buFontTx/>
              <a:buChar char="-"/>
            </a:pPr>
            <a:r>
              <a:rPr lang="de-DE" dirty="0" err="1" smtClean="0"/>
              <a:t>Situaitonsauswahl</a:t>
            </a:r>
            <a:r>
              <a:rPr lang="de-DE" baseline="0" dirty="0" smtClean="0"/>
              <a:t> (</a:t>
            </a:r>
            <a:r>
              <a:rPr lang="de-DE" baseline="0" dirty="0" err="1" smtClean="0"/>
              <a:t>auswahl</a:t>
            </a:r>
            <a:r>
              <a:rPr lang="de-DE" baseline="0" dirty="0" smtClean="0"/>
              <a:t> resp. </a:t>
            </a:r>
            <a:r>
              <a:rPr lang="de-DE" baseline="0" dirty="0" err="1" smtClean="0"/>
              <a:t>vermeidung</a:t>
            </a:r>
            <a:r>
              <a:rPr lang="de-DE" baseline="0" dirty="0" smtClean="0"/>
              <a:t>), </a:t>
            </a:r>
            <a:r>
              <a:rPr lang="de-DE" baseline="0" dirty="0" err="1" smtClean="0"/>
              <a:t>sit</a:t>
            </a:r>
            <a:r>
              <a:rPr lang="de-DE" baseline="0" dirty="0" smtClean="0"/>
              <a:t>. Modifikation (aktive Gestaltung, </a:t>
            </a:r>
            <a:r>
              <a:rPr lang="de-DE" baseline="0" dirty="0" err="1" smtClean="0"/>
              <a:t>beeinflussung</a:t>
            </a:r>
            <a:r>
              <a:rPr lang="de-DE" baseline="0" dirty="0" smtClean="0"/>
              <a:t> von </a:t>
            </a:r>
            <a:r>
              <a:rPr lang="de-DE" baseline="0" dirty="0" err="1" smtClean="0"/>
              <a:t>gesprächsthemen</a:t>
            </a:r>
            <a:r>
              <a:rPr lang="de-DE" baseline="0" dirty="0" smtClean="0"/>
              <a:t>)</a:t>
            </a:r>
          </a:p>
          <a:p>
            <a:pPr marL="171450" indent="-171450">
              <a:buFontTx/>
              <a:buChar char="-"/>
            </a:pPr>
            <a:r>
              <a:rPr lang="de-DE" baseline="0" dirty="0" smtClean="0"/>
              <a:t>Aufmerksamkeitslenkung (auf </a:t>
            </a:r>
            <a:r>
              <a:rPr lang="de-DE" baseline="0" dirty="0" err="1" smtClean="0"/>
              <a:t>pos</a:t>
            </a:r>
            <a:r>
              <a:rPr lang="de-DE" baseline="0" dirty="0" smtClean="0"/>
              <a:t>, neg. oder neutrale </a:t>
            </a:r>
            <a:r>
              <a:rPr lang="de-DE" baseline="0" dirty="0" err="1" smtClean="0"/>
              <a:t>aspekte</a:t>
            </a:r>
            <a:r>
              <a:rPr lang="de-DE" baseline="0" dirty="0" smtClean="0"/>
              <a:t>)</a:t>
            </a:r>
          </a:p>
          <a:p>
            <a:pPr marL="171450" indent="-171450">
              <a:buFontTx/>
              <a:buChar char="-"/>
            </a:pPr>
            <a:r>
              <a:rPr lang="de-DE" baseline="0" dirty="0" smtClean="0"/>
              <a:t>Neubewertung- </a:t>
            </a:r>
            <a:r>
              <a:rPr lang="de-DE" baseline="0" dirty="0" err="1" smtClean="0"/>
              <a:t>position</a:t>
            </a:r>
            <a:r>
              <a:rPr lang="de-DE" baseline="0" dirty="0" smtClean="0"/>
              <a:t> eines neutralen Beobachters einnehmen. </a:t>
            </a:r>
          </a:p>
          <a:p>
            <a:pPr marL="0" indent="0">
              <a:buFontTx/>
              <a:buNone/>
            </a:pPr>
            <a:r>
              <a:rPr lang="de-DE" b="1" baseline="0" dirty="0" smtClean="0"/>
              <a:t>Reaktiv</a:t>
            </a:r>
            <a:r>
              <a:rPr lang="de-DE" baseline="0" dirty="0" smtClean="0"/>
              <a:t>: </a:t>
            </a:r>
          </a:p>
          <a:p>
            <a:pPr marL="171450" indent="-171450">
              <a:buFontTx/>
              <a:buChar char="-"/>
            </a:pPr>
            <a:r>
              <a:rPr lang="de-DE" baseline="0" dirty="0" smtClean="0"/>
              <a:t>Verhaltenshemmung – </a:t>
            </a:r>
            <a:r>
              <a:rPr lang="de-DE" baseline="0" dirty="0" err="1" smtClean="0"/>
              <a:t>suppression</a:t>
            </a:r>
            <a:r>
              <a:rPr lang="de-DE" baseline="0" dirty="0" smtClean="0"/>
              <a:t> inkl. Unterdrückung physiolog. Symptome</a:t>
            </a:r>
          </a:p>
          <a:p>
            <a:pPr marL="171450" indent="-171450">
              <a:buFontTx/>
              <a:buChar char="-"/>
            </a:pPr>
            <a:r>
              <a:rPr lang="de-DE" baseline="0" dirty="0" smtClean="0"/>
              <a:t>Verstärkung der emotionalen Reaktion</a:t>
            </a:r>
          </a:p>
          <a:p>
            <a:pPr marL="0" indent="0">
              <a:buFontTx/>
              <a:buNone/>
            </a:pPr>
            <a:r>
              <a:rPr lang="de-DE" baseline="0" dirty="0" smtClean="0"/>
              <a:t>Meisten </a:t>
            </a:r>
            <a:r>
              <a:rPr lang="de-DE" baseline="0" dirty="0" err="1" smtClean="0"/>
              <a:t>studien</a:t>
            </a:r>
            <a:r>
              <a:rPr lang="de-DE" baseline="0" dirty="0" smtClean="0"/>
              <a:t> zu </a:t>
            </a:r>
            <a:r>
              <a:rPr lang="de-DE" baseline="0" dirty="0" err="1" smtClean="0"/>
              <a:t>reappraisal</a:t>
            </a:r>
            <a:r>
              <a:rPr lang="de-DE" baseline="0" dirty="0" smtClean="0"/>
              <a:t> und </a:t>
            </a:r>
            <a:r>
              <a:rPr lang="de-DE" baseline="0" dirty="0" err="1" smtClean="0"/>
              <a:t>suppression</a:t>
            </a:r>
            <a:r>
              <a:rPr lang="de-DE" baseline="0" dirty="0" smtClean="0"/>
              <a:t>. </a:t>
            </a:r>
          </a:p>
          <a:p>
            <a:pPr marL="0" indent="0">
              <a:buFontTx/>
              <a:buNone/>
            </a:pPr>
            <a:r>
              <a:rPr lang="de-DE" baseline="0" dirty="0" err="1" smtClean="0"/>
              <a:t>Zfd</a:t>
            </a:r>
            <a:r>
              <a:rPr lang="de-DE" baseline="0" dirty="0" smtClean="0"/>
              <a:t>: </a:t>
            </a:r>
            <a:r>
              <a:rPr lang="de-DE" baseline="0" dirty="0" err="1" smtClean="0"/>
              <a:t>personen</a:t>
            </a:r>
            <a:r>
              <a:rPr lang="de-DE" baseline="0" dirty="0" smtClean="0"/>
              <a:t>, die öfters </a:t>
            </a:r>
            <a:r>
              <a:rPr lang="de-DE" b="1" baseline="0" dirty="0" err="1" smtClean="0"/>
              <a:t>reappraisal</a:t>
            </a:r>
            <a:r>
              <a:rPr lang="de-DE" baseline="0" dirty="0" smtClean="0"/>
              <a:t>  </a:t>
            </a:r>
            <a:r>
              <a:rPr lang="de-DE" baseline="0" dirty="0" err="1" smtClean="0"/>
              <a:t>strategien</a:t>
            </a:r>
            <a:r>
              <a:rPr lang="de-DE" baseline="0" dirty="0" smtClean="0"/>
              <a:t> anwenden- häufiger pos. Und seltener </a:t>
            </a:r>
            <a:r>
              <a:rPr lang="de-DE" baseline="0" dirty="0" err="1" smtClean="0"/>
              <a:t>neg</a:t>
            </a:r>
            <a:r>
              <a:rPr lang="de-DE" baseline="0" dirty="0" smtClean="0"/>
              <a:t> Emotionen zeigen. </a:t>
            </a:r>
          </a:p>
          <a:p>
            <a:pPr marL="0" indent="0">
              <a:buFontTx/>
              <a:buNone/>
            </a:pPr>
            <a:r>
              <a:rPr lang="de-DE" baseline="0" dirty="0" smtClean="0"/>
              <a:t>Pos. </a:t>
            </a:r>
            <a:r>
              <a:rPr lang="de-DE" baseline="0" dirty="0" err="1" smtClean="0"/>
              <a:t>Zhg</a:t>
            </a:r>
            <a:r>
              <a:rPr lang="de-DE" baseline="0" dirty="0" smtClean="0"/>
              <a:t> zwischen </a:t>
            </a:r>
            <a:r>
              <a:rPr lang="de-DE" baseline="0" dirty="0" err="1" smtClean="0"/>
              <a:t>reappraisal</a:t>
            </a:r>
            <a:r>
              <a:rPr lang="de-DE" baseline="0" dirty="0" smtClean="0"/>
              <a:t> und </a:t>
            </a:r>
            <a:r>
              <a:rPr lang="de-DE" baseline="0" dirty="0" err="1" smtClean="0"/>
              <a:t>kogn</a:t>
            </a:r>
            <a:r>
              <a:rPr lang="de-DE" baseline="0" dirty="0" smtClean="0"/>
              <a:t>. Leistungsfähigkeit, Sozialverhalten und Lebenszufriedenheit. </a:t>
            </a:r>
          </a:p>
          <a:p>
            <a:pPr marL="0" indent="0">
              <a:buFontTx/>
              <a:buNone/>
            </a:pPr>
            <a:r>
              <a:rPr lang="de-DE" baseline="0" dirty="0" smtClean="0"/>
              <a:t>Ausgeprägte </a:t>
            </a:r>
            <a:r>
              <a:rPr lang="de-DE" b="1" baseline="0" dirty="0" smtClean="0"/>
              <a:t>Suppression</a:t>
            </a:r>
            <a:r>
              <a:rPr lang="de-DE" baseline="0" dirty="0" smtClean="0"/>
              <a:t>: häufiger </a:t>
            </a:r>
            <a:r>
              <a:rPr lang="de-DE" baseline="0" dirty="0" err="1" smtClean="0"/>
              <a:t>neg</a:t>
            </a:r>
            <a:r>
              <a:rPr lang="de-DE" baseline="0" dirty="0" smtClean="0"/>
              <a:t> Emotionen, schlechtere soziale Einbettung und geringere </a:t>
            </a:r>
            <a:r>
              <a:rPr lang="de-DE" baseline="0" dirty="0" err="1" smtClean="0"/>
              <a:t>lebenszufriedenheit</a:t>
            </a:r>
            <a:r>
              <a:rPr lang="de-DE" baseline="0" dirty="0" smtClean="0"/>
              <a:t>. </a:t>
            </a:r>
            <a:endParaRPr lang="de-DE" dirty="0" smtClean="0"/>
          </a:p>
          <a:p>
            <a:endParaRPr lang="de-DE" dirty="0"/>
          </a:p>
        </p:txBody>
      </p:sp>
      <p:sp>
        <p:nvSpPr>
          <p:cNvPr id="4" name="Foliennummernplatzhalter 3"/>
          <p:cNvSpPr>
            <a:spLocks noGrp="1"/>
          </p:cNvSpPr>
          <p:nvPr>
            <p:ph type="sldNum" sz="quarter" idx="10"/>
          </p:nvPr>
        </p:nvSpPr>
        <p:spPr/>
        <p:txBody>
          <a:bodyPr/>
          <a:lstStyle/>
          <a:p>
            <a:fld id="{8863364E-EC95-C04A-83E4-1919374ECEF8}" type="slidenum">
              <a:rPr lang="de-DE" smtClean="0"/>
              <a:t>10</a:t>
            </a:fld>
            <a:endParaRPr lang="de-DE"/>
          </a:p>
        </p:txBody>
      </p:sp>
    </p:spTree>
    <p:extLst>
      <p:ext uri="{BB962C8B-B14F-4D97-AF65-F5344CB8AC3E}">
        <p14:creationId xmlns:p14="http://schemas.microsoft.com/office/powerpoint/2010/main" val="3838048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Betrachtet man die EW</a:t>
            </a:r>
            <a:r>
              <a:rPr lang="de-DE" baseline="0" dirty="0" smtClean="0"/>
              <a:t> der ER vom Säuglingsalter an, kann man zwischen </a:t>
            </a:r>
            <a:r>
              <a:rPr lang="de-DE" baseline="0" dirty="0" err="1" smtClean="0"/>
              <a:t>interpsych</a:t>
            </a:r>
            <a:r>
              <a:rPr lang="de-DE" baseline="0" dirty="0" smtClean="0"/>
              <a:t>. Und </a:t>
            </a:r>
            <a:r>
              <a:rPr lang="de-DE" baseline="0" dirty="0" err="1" smtClean="0"/>
              <a:t>intrapsych</a:t>
            </a:r>
            <a:r>
              <a:rPr lang="de-DE" baseline="0" dirty="0" smtClean="0"/>
              <a:t>. ER-Strategien unterscheiden- Abb. Zu Beginn-. Die </a:t>
            </a:r>
            <a:r>
              <a:rPr lang="de-DE" baseline="0" dirty="0" err="1" smtClean="0"/>
              <a:t>Interpsych</a:t>
            </a:r>
            <a:r>
              <a:rPr lang="de-DE" baseline="0" dirty="0" smtClean="0"/>
              <a:t>- welche die Fremdregulation darstellen sind die frühesten Strategien und nehmen mit zunehmendem Alter ab, während die </a:t>
            </a:r>
            <a:r>
              <a:rPr lang="de-DE" baseline="0" dirty="0" err="1" smtClean="0"/>
              <a:t>intrapsych</a:t>
            </a:r>
            <a:r>
              <a:rPr lang="de-DE" baseline="0" dirty="0" smtClean="0"/>
              <a:t>. Strategien- z.B. Ablenkung, Rückzug  mit dem Alter zunehmen. </a:t>
            </a:r>
          </a:p>
          <a:p>
            <a:r>
              <a:rPr lang="de-DE" baseline="0" dirty="0" smtClean="0"/>
              <a:t>Einflussfaktoren auf die EW sind das Temperament, familiäre und soziale Faktoren- </a:t>
            </a:r>
          </a:p>
          <a:p>
            <a:endParaRPr lang="de-DE" dirty="0" smtClean="0"/>
          </a:p>
          <a:p>
            <a:r>
              <a:rPr lang="de-DE" dirty="0" smtClean="0"/>
              <a:t>Anhand von 3 </a:t>
            </a:r>
            <a:r>
              <a:rPr lang="de-DE" dirty="0" err="1" smtClean="0"/>
              <a:t>Exp</a:t>
            </a:r>
            <a:r>
              <a:rPr lang="de-DE" dirty="0" smtClean="0"/>
              <a:t> der EW-Psych.</a:t>
            </a:r>
            <a:r>
              <a:rPr lang="de-DE" baseline="0" dirty="0" smtClean="0"/>
              <a:t> Möchte ich die Relevanz der ER aufzeigen und jeweils einen Bogen zur psychischen Gesundheit ziehen. </a:t>
            </a:r>
            <a:endParaRPr lang="de-DE" dirty="0"/>
          </a:p>
        </p:txBody>
      </p:sp>
      <p:sp>
        <p:nvSpPr>
          <p:cNvPr id="4" name="Foliennummernplatzhalter 3"/>
          <p:cNvSpPr>
            <a:spLocks noGrp="1"/>
          </p:cNvSpPr>
          <p:nvPr>
            <p:ph type="sldNum" sz="quarter" idx="10"/>
          </p:nvPr>
        </p:nvSpPr>
        <p:spPr/>
        <p:txBody>
          <a:bodyPr/>
          <a:lstStyle/>
          <a:p>
            <a:fld id="{744C722E-3056-4659-BAD7-D069C39235FA}" type="slidenum">
              <a:rPr lang="de-DE" smtClean="0"/>
              <a:t>11</a:t>
            </a:fld>
            <a:endParaRPr lang="de-DE"/>
          </a:p>
        </p:txBody>
      </p:sp>
    </p:spTree>
    <p:extLst>
      <p:ext uri="{BB962C8B-B14F-4D97-AF65-F5344CB8AC3E}">
        <p14:creationId xmlns:p14="http://schemas.microsoft.com/office/powerpoint/2010/main" val="4025792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dirty="0" smtClean="0">
                <a:latin typeface="Verdana" charset="0"/>
                <a:ea typeface="ＭＳ Ｐゴシック" charset="0"/>
                <a:cs typeface="ＭＳ Ｐゴシック" charset="0"/>
              </a:rPr>
              <a:t>Untersuchungen </a:t>
            </a:r>
            <a:r>
              <a:rPr lang="de-DE" baseline="0" dirty="0" smtClean="0">
                <a:latin typeface="Verdana" charset="0"/>
                <a:ea typeface="ＭＳ Ｐゴシック" charset="0"/>
                <a:cs typeface="ＭＳ Ｐゴシック" charset="0"/>
              </a:rPr>
              <a:t>zur </a:t>
            </a:r>
            <a:r>
              <a:rPr lang="de-DE" dirty="0" smtClean="0">
                <a:latin typeface="Verdana" charset="0"/>
                <a:ea typeface="ＭＳ Ｐゴシック" charset="0"/>
                <a:cs typeface="ＭＳ Ｐゴシック" charset="0"/>
              </a:rPr>
              <a:t>sozialen Rückversicherung mit</a:t>
            </a:r>
            <a:r>
              <a:rPr lang="de-DE" baseline="0" dirty="0" smtClean="0">
                <a:latin typeface="Verdana" charset="0"/>
                <a:ea typeface="ＭＳ Ｐゴシック" charset="0"/>
                <a:cs typeface="ＭＳ Ｐゴシック" charset="0"/>
              </a:rPr>
              <a:t> der visuellen Klippe</a:t>
            </a:r>
            <a:r>
              <a:rPr lang="de-DE" dirty="0" smtClean="0">
                <a:latin typeface="Verdana" charset="0"/>
                <a:ea typeface="ＭＳ Ｐゴシック" charset="0"/>
                <a:cs typeface="ＭＳ Ｐゴシック" charset="0"/>
              </a:rPr>
              <a:t>. </a:t>
            </a:r>
          </a:p>
          <a:p>
            <a:pPr marL="0" marR="0" indent="0" algn="l" defTabSz="457200" rtl="0" eaLnBrk="1" fontAlgn="auto" latinLnBrk="0" hangingPunct="1">
              <a:lnSpc>
                <a:spcPct val="100000"/>
              </a:lnSpc>
              <a:spcBef>
                <a:spcPts val="0"/>
              </a:spcBef>
              <a:spcAft>
                <a:spcPts val="0"/>
              </a:spcAft>
              <a:buClrTx/>
              <a:buSzTx/>
              <a:buFontTx/>
              <a:buNone/>
              <a:tabLst/>
              <a:defRPr/>
            </a:pPr>
            <a:r>
              <a:rPr lang="de-DE" dirty="0" smtClean="0">
                <a:latin typeface="Verdana" charset="0"/>
                <a:ea typeface="ＭＳ Ｐゴシック" charset="0"/>
                <a:cs typeface="ＭＳ Ｐゴシック" charset="0"/>
              </a:rPr>
              <a:t>Die visuelle Klippe stellt für Kinder</a:t>
            </a:r>
            <a:r>
              <a:rPr lang="de-DE" baseline="0" dirty="0" smtClean="0">
                <a:latin typeface="Verdana" charset="0"/>
                <a:ea typeface="ＭＳ Ｐゴシック" charset="0"/>
                <a:cs typeface="ＭＳ Ｐゴシック" charset="0"/>
              </a:rPr>
              <a:t> – meistens im Krabbelalter- eine </a:t>
            </a:r>
            <a:r>
              <a:rPr lang="de-DE" b="1" baseline="0" dirty="0" smtClean="0">
                <a:latin typeface="Verdana" charset="0"/>
                <a:ea typeface="ＭＳ Ｐゴシック" charset="0"/>
                <a:cs typeface="ＭＳ Ｐゴシック" charset="0"/>
              </a:rPr>
              <a:t>neue, potenziell bedrohliche </a:t>
            </a:r>
            <a:r>
              <a:rPr lang="de-DE" baseline="0" dirty="0" smtClean="0">
                <a:latin typeface="Verdana" charset="0"/>
                <a:ea typeface="ＭＳ Ｐゴシック" charset="0"/>
                <a:cs typeface="ＭＳ Ｐゴシック" charset="0"/>
              </a:rPr>
              <a:t>Situation dar. </a:t>
            </a:r>
          </a:p>
          <a:p>
            <a:pPr marL="0" marR="0" indent="0" algn="l" defTabSz="457200" rtl="0" eaLnBrk="1" fontAlgn="auto" latinLnBrk="0" hangingPunct="1">
              <a:lnSpc>
                <a:spcPct val="100000"/>
              </a:lnSpc>
              <a:spcBef>
                <a:spcPts val="0"/>
              </a:spcBef>
              <a:spcAft>
                <a:spcPts val="0"/>
              </a:spcAft>
              <a:buClrTx/>
              <a:buSzTx/>
              <a:buFontTx/>
              <a:buNone/>
              <a:tabLst/>
              <a:defRPr/>
            </a:pPr>
            <a:r>
              <a:rPr lang="de-DE" baseline="0" dirty="0" smtClean="0">
                <a:latin typeface="Verdana" charset="0"/>
                <a:ea typeface="ＭＳ Ｐゴシック" charset="0"/>
                <a:cs typeface="ＭＳ Ｐゴシック" charset="0"/>
              </a:rPr>
              <a:t>Als Strategie zum Umgang dieser Situation ist die Strategie der soz. Rückversicherung (</a:t>
            </a:r>
            <a:r>
              <a:rPr lang="de-DE" baseline="0" dirty="0" err="1" smtClean="0">
                <a:latin typeface="Verdana" charset="0"/>
                <a:ea typeface="ＭＳ Ｐゴシック" charset="0"/>
                <a:cs typeface="ＭＳ Ｐゴシック" charset="0"/>
              </a:rPr>
              <a:t>interpsych</a:t>
            </a:r>
            <a:r>
              <a:rPr lang="de-DE" baseline="0" dirty="0" smtClean="0">
                <a:latin typeface="Verdana" charset="0"/>
                <a:ea typeface="ＭＳ Ｐゴシック" charset="0"/>
                <a:cs typeface="ＭＳ Ｐゴシック" charset="0"/>
              </a:rPr>
              <a:t>.) d.h. die Verwendung </a:t>
            </a:r>
            <a:r>
              <a:rPr lang="de-DE" b="1" baseline="0" dirty="0" smtClean="0">
                <a:latin typeface="Verdana" charset="0"/>
                <a:ea typeface="ＭＳ Ｐゴシック" charset="0"/>
                <a:cs typeface="ＭＳ Ｐゴシック" charset="0"/>
              </a:rPr>
              <a:t>mimischer oder stimmlicher </a:t>
            </a:r>
            <a:r>
              <a:rPr lang="de-DE" baseline="0" dirty="0" smtClean="0">
                <a:latin typeface="Verdana" charset="0"/>
                <a:ea typeface="ＭＳ Ｐゴシック" charset="0"/>
                <a:cs typeface="ＭＳ Ｐゴシック" charset="0"/>
              </a:rPr>
              <a:t>Hinweise der Eltern um zu entscheiden, wie sie mit dieser Situation umgehen kann. </a:t>
            </a:r>
          </a:p>
          <a:p>
            <a:pPr marL="0" marR="0" indent="0" algn="l" defTabSz="457200" rtl="0" eaLnBrk="1" fontAlgn="auto" latinLnBrk="0" hangingPunct="1">
              <a:lnSpc>
                <a:spcPct val="100000"/>
              </a:lnSpc>
              <a:spcBef>
                <a:spcPts val="0"/>
              </a:spcBef>
              <a:spcAft>
                <a:spcPts val="0"/>
              </a:spcAft>
              <a:buClrTx/>
              <a:buSzTx/>
              <a:buFontTx/>
              <a:buNone/>
              <a:tabLst/>
              <a:defRPr/>
            </a:pPr>
            <a:r>
              <a:rPr lang="de-DE" baseline="0" dirty="0" smtClean="0">
                <a:latin typeface="Verdana" charset="0"/>
                <a:ea typeface="ＭＳ Ｐゴシック" charset="0"/>
                <a:cs typeface="ＭＳ Ｐゴシック" charset="0"/>
              </a:rPr>
              <a:t>Es zeigte sich, dass wenn die Mutter einen ängstlichen Gesichtsausdruck macht, die Kinder nicht über die Klippe krabbeln, Im Unterschied zu wenn die </a:t>
            </a:r>
            <a:r>
              <a:rPr lang="de-DE" baseline="0" dirty="0" err="1" smtClean="0">
                <a:latin typeface="Verdana" charset="0"/>
                <a:ea typeface="ＭＳ Ｐゴシック" charset="0"/>
                <a:cs typeface="ＭＳ Ｐゴシック" charset="0"/>
              </a:rPr>
              <a:t>Mü</a:t>
            </a:r>
            <a:r>
              <a:rPr lang="de-DE" baseline="0" dirty="0" smtClean="0">
                <a:latin typeface="Verdana" charset="0"/>
                <a:ea typeface="ＭＳ Ｐゴシック" charset="0"/>
                <a:cs typeface="ＭＳ Ｐゴシック" charset="0"/>
              </a:rPr>
              <a:t> lächeln und zum krabbeln auffordern. </a:t>
            </a:r>
          </a:p>
          <a:p>
            <a:pPr marL="0" marR="0" indent="0" algn="l" defTabSz="457200" rtl="0" eaLnBrk="1" fontAlgn="auto" latinLnBrk="0" hangingPunct="1">
              <a:lnSpc>
                <a:spcPct val="100000"/>
              </a:lnSpc>
              <a:spcBef>
                <a:spcPts val="0"/>
              </a:spcBef>
              <a:spcAft>
                <a:spcPts val="0"/>
              </a:spcAft>
              <a:buClrTx/>
              <a:buSzTx/>
              <a:buFontTx/>
              <a:buNone/>
              <a:tabLst/>
              <a:defRPr/>
            </a:pPr>
            <a:r>
              <a:rPr lang="de-DE" baseline="0" dirty="0" smtClean="0">
                <a:latin typeface="Verdana" charset="0"/>
                <a:ea typeface="ＭＳ Ｐゴシック" charset="0"/>
                <a:cs typeface="ＭＳ Ｐゴシック" charset="0"/>
              </a:rPr>
              <a:t>Im Hinblick auf die </a:t>
            </a:r>
            <a:r>
              <a:rPr lang="de-DE" b="1" baseline="0" dirty="0" smtClean="0">
                <a:latin typeface="Verdana" charset="0"/>
                <a:ea typeface="ＭＳ Ｐゴシック" charset="0"/>
                <a:cs typeface="ＭＳ Ｐゴシック" charset="0"/>
              </a:rPr>
              <a:t>Transmission von Ängsten </a:t>
            </a:r>
            <a:r>
              <a:rPr lang="de-DE" baseline="0" dirty="0" smtClean="0">
                <a:latin typeface="Verdana" charset="0"/>
                <a:ea typeface="ＭＳ Ｐゴシック" charset="0"/>
                <a:cs typeface="ＭＳ Ｐゴシック" charset="0"/>
              </a:rPr>
              <a:t>gibt es Hinweise, dass auch das implizite Verhalten einen Einfluss auf das Verhalten des Kindes hat und bedenkt man, dass M mit AS wiederholt eher ängstlich in neuen Situationen reagieren, könnte dies einen Einfluss auf die EW der Angst beim Kind haben. </a:t>
            </a:r>
          </a:p>
          <a:p>
            <a:pPr marL="0" marR="0" indent="0" algn="l" defTabSz="457200" rtl="0" eaLnBrk="1" fontAlgn="auto" latinLnBrk="0" hangingPunct="1">
              <a:lnSpc>
                <a:spcPct val="100000"/>
              </a:lnSpc>
              <a:spcBef>
                <a:spcPts val="0"/>
              </a:spcBef>
              <a:spcAft>
                <a:spcPts val="0"/>
              </a:spcAft>
              <a:buClrTx/>
              <a:buSzTx/>
              <a:buFontTx/>
              <a:buNone/>
              <a:tabLst/>
              <a:defRPr/>
            </a:pPr>
            <a:endParaRPr lang="de-DE" baseline="0" dirty="0" smtClean="0">
              <a:latin typeface="Verdana" charset="0"/>
              <a:ea typeface="ＭＳ Ｐゴシック" charset="0"/>
              <a:cs typeface="ＭＳ Ｐゴシック" charset="0"/>
            </a:endParaRPr>
          </a:p>
          <a:p>
            <a:pPr eaLnBrk="1" hangingPunct="1"/>
            <a:endParaRPr lang="de-DE" dirty="0" smtClean="0">
              <a:latin typeface="Verdana" charset="0"/>
              <a:ea typeface="ＭＳ Ｐゴシック" charset="0"/>
              <a:cs typeface="ＭＳ Ｐゴシック" charset="0"/>
            </a:endParaRPr>
          </a:p>
          <a:p>
            <a:pPr eaLnBrk="1" hangingPunct="1"/>
            <a:r>
              <a:rPr lang="de-DE" dirty="0" smtClean="0">
                <a:latin typeface="Verdana" charset="0"/>
                <a:ea typeface="ＭＳ Ｐゴシック" charset="0"/>
                <a:cs typeface="ＭＳ Ｐゴシック" charset="0"/>
              </a:rPr>
              <a:t>Transmission von Ängsten. </a:t>
            </a:r>
            <a:r>
              <a:rPr lang="de-DE" sz="1200" dirty="0" err="1" smtClean="0">
                <a:latin typeface="Verdana" charset="0"/>
                <a:ea typeface="ＭＳ Ｐゴシック" charset="0"/>
                <a:cs typeface="ＭＳ Ｐゴシック" charset="0"/>
              </a:rPr>
              <a:t>Smiling</a:t>
            </a:r>
            <a:r>
              <a:rPr lang="de-DE" sz="1200" dirty="0" smtClean="0">
                <a:latin typeface="Verdana" charset="0"/>
                <a:ea typeface="ＭＳ Ｐゴシック" charset="0"/>
                <a:cs typeface="ＭＳ Ｐゴシック" charset="0"/>
              </a:rPr>
              <a:t> </a:t>
            </a:r>
            <a:r>
              <a:rPr lang="de-DE" sz="1200" dirty="0" err="1" smtClean="0">
                <a:latin typeface="Verdana" charset="0"/>
                <a:ea typeface="ＭＳ Ｐゴシック" charset="0"/>
                <a:cs typeface="ＭＳ Ｐゴシック" charset="0"/>
              </a:rPr>
              <a:t>and</a:t>
            </a:r>
            <a:r>
              <a:rPr lang="de-DE" sz="1200" dirty="0" smtClean="0">
                <a:latin typeface="Verdana" charset="0"/>
                <a:ea typeface="ＭＳ Ｐゴシック" charset="0"/>
                <a:cs typeface="ＭＳ Ｐゴシック" charset="0"/>
              </a:rPr>
              <a:t> </a:t>
            </a:r>
            <a:r>
              <a:rPr lang="de-DE" sz="1200" dirty="0" err="1" smtClean="0">
                <a:latin typeface="Verdana" charset="0"/>
                <a:ea typeface="ＭＳ Ｐゴシック" charset="0"/>
                <a:cs typeface="ＭＳ Ｐゴシック" charset="0"/>
              </a:rPr>
              <a:t>encouraging</a:t>
            </a:r>
            <a:r>
              <a:rPr lang="de-DE" sz="1200" dirty="0" smtClean="0">
                <a:latin typeface="Verdana" charset="0"/>
                <a:ea typeface="ＭＳ Ｐゴシック" charset="0"/>
                <a:cs typeface="ＭＳ Ｐゴシック" charset="0"/>
              </a:rPr>
              <a:t>: 75 % </a:t>
            </a:r>
          </a:p>
          <a:p>
            <a:pPr eaLnBrk="1" hangingPunct="1"/>
            <a:r>
              <a:rPr lang="de-DE" sz="1200" dirty="0" err="1" smtClean="0">
                <a:latin typeface="Verdana" charset="0"/>
                <a:ea typeface="ＭＳ Ｐゴシック" charset="0"/>
                <a:cs typeface="ＭＳ Ｐゴシック" charset="0"/>
              </a:rPr>
              <a:t>Anxious</a:t>
            </a:r>
            <a:r>
              <a:rPr lang="de-DE" sz="1200" dirty="0" smtClean="0">
                <a:latin typeface="Verdana" charset="0"/>
                <a:ea typeface="ＭＳ Ｐゴシック" charset="0"/>
                <a:cs typeface="ＭＳ Ｐゴシック" charset="0"/>
              </a:rPr>
              <a:t> </a:t>
            </a:r>
            <a:r>
              <a:rPr lang="de-DE" sz="1200" dirty="0" err="1" smtClean="0">
                <a:latin typeface="Verdana" charset="0"/>
                <a:ea typeface="ＭＳ Ｐゴシック" charset="0"/>
                <a:cs typeface="ＭＳ Ｐゴシック" charset="0"/>
              </a:rPr>
              <a:t>expression</a:t>
            </a:r>
            <a:r>
              <a:rPr lang="de-DE" sz="1200" dirty="0" smtClean="0">
                <a:latin typeface="Verdana" charset="0"/>
                <a:ea typeface="ＭＳ Ｐゴシック" charset="0"/>
                <a:cs typeface="ＭＳ Ｐゴシック" charset="0"/>
              </a:rPr>
              <a:t>: 0 %</a:t>
            </a:r>
          </a:p>
          <a:p>
            <a:pPr eaLnBrk="1" hangingPunct="1"/>
            <a:endParaRPr lang="de-DE" dirty="0" smtClean="0">
              <a:latin typeface="Verdana" charset="0"/>
              <a:ea typeface="ＭＳ Ｐゴシック" charset="0"/>
              <a:cs typeface="ＭＳ Ｐゴシック" charset="0"/>
            </a:endParaRPr>
          </a:p>
          <a:p>
            <a:pPr eaLnBrk="1" hangingPunct="1"/>
            <a:endParaRPr lang="de-DE" dirty="0" smtClean="0">
              <a:latin typeface="Verdana" charset="0"/>
              <a:ea typeface="ＭＳ Ｐゴシック" charset="0"/>
              <a:cs typeface="ＭＳ Ｐゴシック" charset="0"/>
            </a:endParaRPr>
          </a:p>
          <a:p>
            <a:pPr eaLnBrk="1" hangingPunct="1"/>
            <a:endParaRPr lang="de-DE" dirty="0" smtClean="0">
              <a:latin typeface="Verdana" charset="0"/>
              <a:ea typeface="ＭＳ Ｐゴシック" charset="0"/>
              <a:cs typeface="ＭＳ Ｐゴシック" charset="0"/>
            </a:endParaRPr>
          </a:p>
          <a:p>
            <a:pPr eaLnBrk="1" hangingPunct="1"/>
            <a:r>
              <a:rPr lang="de-DE" dirty="0" err="1" smtClean="0">
                <a:latin typeface="Verdana" charset="0"/>
                <a:ea typeface="ＭＳ Ｐゴシック" charset="0"/>
                <a:cs typeface="ＭＳ Ｐゴシック" charset="0"/>
              </a:rPr>
              <a:t>There</a:t>
            </a:r>
            <a:r>
              <a:rPr lang="de-DE" dirty="0" smtClean="0">
                <a:latin typeface="Verdana" charset="0"/>
                <a:ea typeface="ＭＳ Ｐゴシック" charset="0"/>
                <a:cs typeface="ＭＳ Ｐゴシック" charset="0"/>
              </a:rPr>
              <a:t> </a:t>
            </a:r>
            <a:r>
              <a:rPr lang="de-DE" dirty="0" err="1" smtClean="0">
                <a:latin typeface="Verdana" charset="0"/>
                <a:ea typeface="ＭＳ Ｐゴシック" charset="0"/>
                <a:cs typeface="ＭＳ Ｐゴシック" charset="0"/>
              </a:rPr>
              <a:t>is</a:t>
            </a:r>
            <a:r>
              <a:rPr lang="de-DE" dirty="0" smtClean="0">
                <a:latin typeface="Verdana" charset="0"/>
                <a:ea typeface="ＭＳ Ｐゴシック" charset="0"/>
                <a:cs typeface="ＭＳ Ｐゴシック" charset="0"/>
              </a:rPr>
              <a:t> </a:t>
            </a:r>
            <a:r>
              <a:rPr lang="de-DE" dirty="0" err="1" smtClean="0">
                <a:latin typeface="Verdana" charset="0"/>
                <a:ea typeface="ＭＳ Ｐゴシック" charset="0"/>
                <a:cs typeface="ＭＳ Ｐゴシック" charset="0"/>
              </a:rPr>
              <a:t>first</a:t>
            </a:r>
            <a:r>
              <a:rPr lang="de-DE" dirty="0" smtClean="0">
                <a:latin typeface="Verdana" charset="0"/>
                <a:ea typeface="ＭＳ Ｐゴシック" charset="0"/>
                <a:cs typeface="ＭＳ Ｐゴシック" charset="0"/>
              </a:rPr>
              <a:t> </a:t>
            </a:r>
            <a:r>
              <a:rPr lang="de-DE" dirty="0" err="1" smtClean="0">
                <a:latin typeface="Verdana" charset="0"/>
                <a:ea typeface="ＭＳ Ｐゴシック" charset="0"/>
                <a:cs typeface="ＭＳ Ｐゴシック" charset="0"/>
              </a:rPr>
              <a:t>evidence</a:t>
            </a:r>
            <a:r>
              <a:rPr lang="de-DE" dirty="0" smtClean="0">
                <a:latin typeface="Verdana" charset="0"/>
                <a:ea typeface="ＭＳ Ｐゴシック" charset="0"/>
                <a:cs typeface="ＭＳ Ｐゴシック" charset="0"/>
              </a:rPr>
              <a:t> </a:t>
            </a:r>
            <a:r>
              <a:rPr lang="de-DE" dirty="0" err="1" smtClean="0">
                <a:latin typeface="Verdana" charset="0"/>
                <a:ea typeface="ＭＳ Ｐゴシック" charset="0"/>
                <a:cs typeface="ＭＳ Ｐゴシック" charset="0"/>
              </a:rPr>
              <a:t>that</a:t>
            </a:r>
            <a:r>
              <a:rPr lang="de-DE" dirty="0" smtClean="0">
                <a:latin typeface="Verdana" charset="0"/>
                <a:ea typeface="ＭＳ Ｐゴシック" charset="0"/>
                <a:cs typeface="ＭＳ Ｐゴシック" charset="0"/>
              </a:rPr>
              <a:t> </a:t>
            </a:r>
            <a:r>
              <a:rPr lang="de-DE" dirty="0" err="1" smtClean="0">
                <a:latin typeface="Verdana" charset="0"/>
                <a:ea typeface="ＭＳ Ｐゴシック" charset="0"/>
                <a:cs typeface="ＭＳ Ｐゴシック" charset="0"/>
              </a:rPr>
              <a:t>mothers</a:t>
            </a:r>
            <a:r>
              <a:rPr lang="de-DE" dirty="0" smtClean="0">
                <a:latin typeface="Verdana" charset="0"/>
                <a:ea typeface="ＭＳ Ｐゴシック" charset="0"/>
                <a:cs typeface="ＭＳ Ｐゴシック" charset="0"/>
              </a:rPr>
              <a:t> </a:t>
            </a:r>
            <a:r>
              <a:rPr lang="de-DE" dirty="0" err="1" smtClean="0">
                <a:latin typeface="Verdana" charset="0"/>
                <a:ea typeface="ＭＳ Ｐゴシック" charset="0"/>
                <a:cs typeface="ＭＳ Ｐゴシック" charset="0"/>
              </a:rPr>
              <a:t>facial</a:t>
            </a:r>
            <a:r>
              <a:rPr lang="de-DE" dirty="0" smtClean="0">
                <a:latin typeface="Verdana" charset="0"/>
                <a:ea typeface="ＭＳ Ｐゴシック" charset="0"/>
                <a:cs typeface="ＭＳ Ｐゴシック" charset="0"/>
              </a:rPr>
              <a:t> </a:t>
            </a:r>
            <a:r>
              <a:rPr lang="de-DE" dirty="0" err="1" smtClean="0">
                <a:latin typeface="Verdana" charset="0"/>
                <a:ea typeface="ＭＳ Ｐゴシック" charset="0"/>
                <a:cs typeface="ＭＳ Ｐゴシック" charset="0"/>
              </a:rPr>
              <a:t>expression</a:t>
            </a:r>
            <a:r>
              <a:rPr lang="de-DE" dirty="0" smtClean="0">
                <a:latin typeface="Verdana" charset="0"/>
                <a:ea typeface="ＭＳ Ｐゴシック" charset="0"/>
                <a:cs typeface="ＭＳ Ｐゴシック" charset="0"/>
              </a:rPr>
              <a:t> </a:t>
            </a:r>
            <a:r>
              <a:rPr lang="de-DE" dirty="0" err="1" smtClean="0">
                <a:latin typeface="Verdana" charset="0"/>
                <a:ea typeface="ＭＳ Ｐゴシック" charset="0"/>
                <a:cs typeface="ＭＳ Ｐゴシック" charset="0"/>
              </a:rPr>
              <a:t>has</a:t>
            </a:r>
            <a:r>
              <a:rPr lang="de-DE" dirty="0" smtClean="0">
                <a:latin typeface="Verdana" charset="0"/>
                <a:ea typeface="ＭＳ Ｐゴシック" charset="0"/>
                <a:cs typeface="ＭＳ Ｐゴシック" charset="0"/>
              </a:rPr>
              <a:t> </a:t>
            </a:r>
            <a:r>
              <a:rPr lang="de-DE" dirty="0" err="1" smtClean="0">
                <a:latin typeface="Verdana" charset="0"/>
                <a:ea typeface="ＭＳ Ｐゴシック" charset="0"/>
                <a:cs typeface="ＭＳ Ｐゴシック" charset="0"/>
              </a:rPr>
              <a:t>influence</a:t>
            </a:r>
            <a:endParaRPr lang="de-DE" dirty="0" smtClean="0">
              <a:latin typeface="Verdana" charset="0"/>
              <a:ea typeface="ＭＳ Ｐゴシック" charset="0"/>
              <a:cs typeface="ＭＳ Ｐゴシック" charset="0"/>
            </a:endParaRPr>
          </a:p>
          <a:p>
            <a:pPr eaLnBrk="1" hangingPunct="1"/>
            <a:r>
              <a:rPr lang="de-DE" dirty="0" smtClean="0">
                <a:latin typeface="Verdana" charset="0"/>
                <a:ea typeface="ＭＳ Ｐゴシック" charset="0"/>
                <a:cs typeface="ＭＳ Ｐゴシック" charset="0"/>
              </a:rPr>
              <a:t>First Study </a:t>
            </a:r>
            <a:r>
              <a:rPr lang="de-DE" dirty="0" err="1" smtClean="0">
                <a:latin typeface="Verdana" charset="0"/>
                <a:ea typeface="ＭＳ Ｐゴシック" charset="0"/>
                <a:cs typeface="ＭＳ Ｐゴシック" charset="0"/>
              </a:rPr>
              <a:t>by</a:t>
            </a:r>
            <a:r>
              <a:rPr lang="de-DE" dirty="0" smtClean="0">
                <a:latin typeface="Verdana" charset="0"/>
                <a:ea typeface="ＭＳ Ｐゴシック" charset="0"/>
                <a:cs typeface="ＭＳ Ｐゴシック" charset="0"/>
              </a:rPr>
              <a:t> Gibson </a:t>
            </a:r>
            <a:r>
              <a:rPr lang="de-DE" dirty="0" err="1" smtClean="0">
                <a:latin typeface="Verdana" charset="0"/>
                <a:ea typeface="ＭＳ Ｐゴシック" charset="0"/>
                <a:cs typeface="ＭＳ Ｐゴシック" charset="0"/>
              </a:rPr>
              <a:t>and</a:t>
            </a:r>
            <a:r>
              <a:rPr lang="de-DE" dirty="0" smtClean="0">
                <a:latin typeface="Verdana" charset="0"/>
                <a:ea typeface="ＭＳ Ｐゴシック" charset="0"/>
                <a:cs typeface="ＭＳ Ｐゴシック" charset="0"/>
              </a:rPr>
              <a:t> </a:t>
            </a:r>
            <a:r>
              <a:rPr lang="de-DE" dirty="0" err="1" smtClean="0">
                <a:latin typeface="Verdana" charset="0"/>
                <a:ea typeface="ＭＳ Ｐゴシック" charset="0"/>
                <a:cs typeface="ＭＳ Ｐゴシック" charset="0"/>
              </a:rPr>
              <a:t>Walk</a:t>
            </a:r>
            <a:r>
              <a:rPr lang="de-DE" dirty="0" smtClean="0">
                <a:latin typeface="Verdana" charset="0"/>
                <a:ea typeface="ＭＳ Ｐゴシック" charset="0"/>
                <a:cs typeface="ＭＳ Ｐゴシック" charset="0"/>
              </a:rPr>
              <a:t> 1960, original </a:t>
            </a:r>
            <a:r>
              <a:rPr lang="de-DE" dirty="0" err="1" smtClean="0">
                <a:latin typeface="Verdana" charset="0"/>
                <a:ea typeface="ＭＳ Ｐゴシック" charset="0"/>
                <a:cs typeface="ＭＳ Ｐゴシック" charset="0"/>
              </a:rPr>
              <a:t>developed</a:t>
            </a:r>
            <a:r>
              <a:rPr lang="de-DE" dirty="0" smtClean="0">
                <a:latin typeface="Verdana" charset="0"/>
                <a:ea typeface="ＭＳ Ｐゴシック" charset="0"/>
                <a:cs typeface="ＭＳ Ｐゴシック" charset="0"/>
              </a:rPr>
              <a:t> </a:t>
            </a:r>
            <a:r>
              <a:rPr lang="de-DE" dirty="0" err="1" smtClean="0">
                <a:latin typeface="Verdana" charset="0"/>
                <a:ea typeface="ＭＳ Ｐゴシック" charset="0"/>
                <a:cs typeface="ＭＳ Ｐゴシック" charset="0"/>
              </a:rPr>
              <a:t>to</a:t>
            </a:r>
            <a:r>
              <a:rPr lang="de-DE" dirty="0" smtClean="0">
                <a:latin typeface="Verdana" charset="0"/>
                <a:ea typeface="ＭＳ Ｐゴシック" charset="0"/>
                <a:cs typeface="ＭＳ Ｐゴシック" charset="0"/>
              </a:rPr>
              <a:t> </a:t>
            </a:r>
            <a:r>
              <a:rPr lang="de-DE" dirty="0" err="1" smtClean="0">
                <a:latin typeface="Verdana" charset="0"/>
                <a:ea typeface="ＭＳ Ｐゴシック" charset="0"/>
                <a:cs typeface="ＭＳ Ｐゴシック" charset="0"/>
              </a:rPr>
              <a:t>study</a:t>
            </a:r>
            <a:r>
              <a:rPr lang="de-DE" dirty="0" smtClean="0">
                <a:latin typeface="Verdana" charset="0"/>
                <a:ea typeface="ＭＳ Ｐゴシック" charset="0"/>
                <a:cs typeface="ＭＳ Ｐゴシック" charset="0"/>
              </a:rPr>
              <a:t>  </a:t>
            </a:r>
            <a:r>
              <a:rPr lang="de-DE" dirty="0" err="1" smtClean="0">
                <a:latin typeface="Verdana" charset="0"/>
                <a:ea typeface="ＭＳ Ｐゴシック" charset="0"/>
                <a:cs typeface="ＭＳ Ｐゴシック" charset="0"/>
              </a:rPr>
              <a:t>depth</a:t>
            </a:r>
            <a:r>
              <a:rPr lang="de-DE" dirty="0" smtClean="0">
                <a:latin typeface="Verdana" charset="0"/>
                <a:ea typeface="ＭＳ Ｐゴシック" charset="0"/>
                <a:cs typeface="ＭＳ Ｐゴシック" charset="0"/>
              </a:rPr>
              <a:t> </a:t>
            </a:r>
            <a:r>
              <a:rPr lang="de-DE" dirty="0" err="1" smtClean="0">
                <a:latin typeface="Verdana" charset="0"/>
                <a:ea typeface="ＭＳ Ｐゴシック" charset="0"/>
                <a:cs typeface="ＭＳ Ｐゴシック" charset="0"/>
              </a:rPr>
              <a:t>perception</a:t>
            </a:r>
            <a:endParaRPr lang="de-DE" dirty="0" smtClean="0">
              <a:latin typeface="Verdana" charset="0"/>
              <a:ea typeface="ＭＳ Ｐゴシック" charset="0"/>
              <a:cs typeface="ＭＳ Ｐゴシック" charset="0"/>
            </a:endParaRPr>
          </a:p>
          <a:p>
            <a:pPr eaLnBrk="1" hangingPunct="1"/>
            <a:r>
              <a:rPr lang="de-DE" sz="900" dirty="0" err="1" smtClean="0">
                <a:latin typeface="Verdana" charset="0"/>
                <a:ea typeface="ＭＳ Ｐゴシック" charset="0"/>
                <a:cs typeface="ＭＳ Ｐゴシック" charset="0"/>
              </a:rPr>
              <a:t>Sadness</a:t>
            </a:r>
            <a:r>
              <a:rPr lang="de-DE" sz="900" dirty="0" smtClean="0">
                <a:latin typeface="Verdana" charset="0"/>
                <a:ea typeface="ＭＳ Ｐゴシック" charset="0"/>
                <a:cs typeface="ＭＳ Ｐゴシック" charset="0"/>
              </a:rPr>
              <a:t>: 50 %</a:t>
            </a:r>
          </a:p>
          <a:p>
            <a:pPr eaLnBrk="1" hangingPunct="1"/>
            <a:r>
              <a:rPr lang="de-DE" sz="900" dirty="0" smtClean="0">
                <a:latin typeface="Verdana" charset="0"/>
                <a:ea typeface="ＭＳ Ｐゴシック" charset="0"/>
                <a:cs typeface="ＭＳ Ｐゴシック" charset="0"/>
              </a:rPr>
              <a:t>Anger: 10 %</a:t>
            </a:r>
          </a:p>
          <a:p>
            <a:endParaRPr lang="de-DE" dirty="0"/>
          </a:p>
        </p:txBody>
      </p:sp>
      <p:sp>
        <p:nvSpPr>
          <p:cNvPr id="4" name="Foliennummernplatzhalter 3"/>
          <p:cNvSpPr>
            <a:spLocks noGrp="1"/>
          </p:cNvSpPr>
          <p:nvPr>
            <p:ph type="sldNum" sz="quarter" idx="10"/>
          </p:nvPr>
        </p:nvSpPr>
        <p:spPr/>
        <p:txBody>
          <a:bodyPr/>
          <a:lstStyle/>
          <a:p>
            <a:fld id="{556E5F12-3CA1-4142-B8F1-7C6B5E60BEAD}" type="slidenum">
              <a:rPr lang="de-DE" smtClean="0"/>
              <a:t>12</a:t>
            </a:fld>
            <a:endParaRPr lang="de-DE"/>
          </a:p>
        </p:txBody>
      </p:sp>
    </p:spTree>
    <p:extLst>
      <p:ext uri="{BB962C8B-B14F-4D97-AF65-F5344CB8AC3E}">
        <p14:creationId xmlns:p14="http://schemas.microsoft.com/office/powerpoint/2010/main" val="4265552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Das </a:t>
            </a:r>
            <a:r>
              <a:rPr lang="de-DE" dirty="0" err="1" smtClean="0"/>
              <a:t>Marshmallow</a:t>
            </a:r>
            <a:r>
              <a:rPr lang="de-DE" dirty="0" smtClean="0"/>
              <a:t>-Experiment ist</a:t>
            </a:r>
            <a:r>
              <a:rPr lang="de-DE" baseline="0" dirty="0" smtClean="0"/>
              <a:t> sicherlich vielen bekannt. Es geht um die Erfassung der </a:t>
            </a:r>
            <a:r>
              <a:rPr lang="de-DE" dirty="0" smtClean="0"/>
              <a:t>Fähigkeit,</a:t>
            </a:r>
            <a:r>
              <a:rPr lang="de-DE" baseline="0" dirty="0" smtClean="0"/>
              <a:t> eine </a:t>
            </a:r>
            <a:r>
              <a:rPr lang="de-DE" b="1" baseline="0" dirty="0" smtClean="0"/>
              <a:t>sofortige Befriedigung aufzuschieben </a:t>
            </a:r>
            <a:r>
              <a:rPr lang="de-DE" baseline="0" dirty="0" smtClean="0"/>
              <a:t>um dafür etwas später eine </a:t>
            </a:r>
            <a:r>
              <a:rPr lang="de-DE" baseline="0" dirty="0" err="1" smtClean="0"/>
              <a:t>grössere</a:t>
            </a:r>
            <a:r>
              <a:rPr lang="de-DE" baseline="0" dirty="0" smtClean="0"/>
              <a:t> Belohnung zu erhalten. – in diesem Bsp. Zu warten, dass es dann nicht nur einen, sondern 2 </a:t>
            </a:r>
            <a:r>
              <a:rPr lang="de-DE" baseline="0" dirty="0" err="1" smtClean="0"/>
              <a:t>marshmallows</a:t>
            </a:r>
            <a:r>
              <a:rPr lang="de-DE" baseline="0" dirty="0" smtClean="0"/>
              <a:t> gibt. </a:t>
            </a:r>
          </a:p>
          <a:p>
            <a:r>
              <a:rPr lang="de-DE" baseline="0" dirty="0" smtClean="0"/>
              <a:t>Auf der </a:t>
            </a:r>
            <a:r>
              <a:rPr lang="de-DE" baseline="0" dirty="0" err="1" smtClean="0"/>
              <a:t>Abb</a:t>
            </a:r>
            <a:r>
              <a:rPr lang="de-DE" baseline="0" dirty="0" smtClean="0"/>
              <a:t>- unterschiedliche Strategien eines jungen: </a:t>
            </a:r>
          </a:p>
          <a:p>
            <a:r>
              <a:rPr lang="de-DE" baseline="0" dirty="0" smtClean="0"/>
              <a:t>Was denken Sie war die hilfreichste Strategie? Ablenkung. Andere schauten permanent auf die Belohnung, dachten sich ein Spiel aus, schmeckten am </a:t>
            </a:r>
            <a:r>
              <a:rPr lang="de-DE" baseline="0" dirty="0" err="1" smtClean="0"/>
              <a:t>Marshmallow</a:t>
            </a:r>
            <a:r>
              <a:rPr lang="de-DE" baseline="0" dirty="0" smtClean="0"/>
              <a:t>. </a:t>
            </a:r>
          </a:p>
          <a:p>
            <a:r>
              <a:rPr lang="de-DE" baseline="0" dirty="0" smtClean="0"/>
              <a:t>Im Längsschnitt zeigte sich, dass die Fähigkeit des Belohnungsaufschubs ein </a:t>
            </a:r>
            <a:r>
              <a:rPr lang="de-DE" b="1" baseline="0" dirty="0" smtClean="0"/>
              <a:t>sehr wichtiger Prädikto</a:t>
            </a:r>
            <a:r>
              <a:rPr lang="de-DE" baseline="0" dirty="0" smtClean="0"/>
              <a:t>r für die soziale und kognitive Kompetenz darstellt. Klinische: Kinder ohne diese Fähigkeit ein erhöhtes Risiko für </a:t>
            </a:r>
            <a:r>
              <a:rPr lang="de-DE" b="1" baseline="0" dirty="0" smtClean="0"/>
              <a:t>ADHS</a:t>
            </a:r>
            <a:r>
              <a:rPr lang="de-DE" baseline="0" dirty="0" smtClean="0"/>
              <a:t> aufweisen. – weitere externalisierende Auffälligkeiten, Substanzkonsum</a:t>
            </a:r>
          </a:p>
          <a:p>
            <a:endParaRPr lang="de-DE" baseline="0" dirty="0" smtClean="0"/>
          </a:p>
          <a:p>
            <a:endParaRPr lang="de-DE" baseline="0" dirty="0" smtClean="0"/>
          </a:p>
          <a:p>
            <a:r>
              <a:rPr lang="de-DE" baseline="0" dirty="0" smtClean="0"/>
              <a:t>Emotionen und der Umgang damit spielt eine herausragende Rolle für die Qualität unseres Lebens und in Beziehungen zu anderen. </a:t>
            </a:r>
            <a:endParaRPr lang="de-DE" dirty="0"/>
          </a:p>
        </p:txBody>
      </p:sp>
      <p:sp>
        <p:nvSpPr>
          <p:cNvPr id="4" name="Foliennummernplatzhalter 3"/>
          <p:cNvSpPr>
            <a:spLocks noGrp="1"/>
          </p:cNvSpPr>
          <p:nvPr>
            <p:ph type="sldNum" sz="quarter" idx="10"/>
          </p:nvPr>
        </p:nvSpPr>
        <p:spPr/>
        <p:txBody>
          <a:bodyPr/>
          <a:lstStyle/>
          <a:p>
            <a:fld id="{556E5F12-3CA1-4142-B8F1-7C6B5E60BEAD}" type="slidenum">
              <a:rPr lang="de-DE" smtClean="0"/>
              <a:t>13</a:t>
            </a:fld>
            <a:endParaRPr lang="de-DE"/>
          </a:p>
        </p:txBody>
      </p:sp>
    </p:spTree>
    <p:extLst>
      <p:ext uri="{BB962C8B-B14F-4D97-AF65-F5344CB8AC3E}">
        <p14:creationId xmlns:p14="http://schemas.microsoft.com/office/powerpoint/2010/main" val="1866106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Folienbildplatzhalter 1"/>
          <p:cNvSpPr>
            <a:spLocks noGrp="1" noRot="1" noChangeAspect="1"/>
          </p:cNvSpPr>
          <p:nvPr>
            <p:ph type="sldImg"/>
          </p:nvPr>
        </p:nvSpPr>
        <p:spPr>
          <a:ln/>
        </p:spPr>
      </p:sp>
      <p:sp>
        <p:nvSpPr>
          <p:cNvPr id="211970"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dirty="0">
                <a:latin typeface="Calibri" charset="0"/>
                <a:ea typeface="ＭＳ Ｐゴシック" charset="0"/>
                <a:cs typeface="ＭＳ Ｐゴシック" charset="0"/>
              </a:rPr>
              <a:t>Abgeleitet von dieser Beschreibung und wie bereits angesprochen, ist ein weiterer </a:t>
            </a:r>
            <a:r>
              <a:rPr lang="de-DE" b="1" dirty="0">
                <a:latin typeface="Calibri" charset="0"/>
                <a:ea typeface="ＭＳ Ｐゴシック" charset="0"/>
                <a:cs typeface="ＭＳ Ｐゴシック" charset="0"/>
              </a:rPr>
              <a:t>RF für die EW psychischer Störungen eine dysfunktionale Emotionsregulation</a:t>
            </a:r>
            <a:r>
              <a:rPr lang="de-DE" dirty="0">
                <a:latin typeface="Calibri" charset="0"/>
                <a:ea typeface="ＭＳ Ｐゴシック" charset="0"/>
                <a:cs typeface="ＭＳ Ｐゴシック" charset="0"/>
              </a:rPr>
              <a:t>. </a:t>
            </a:r>
          </a:p>
          <a:p>
            <a:r>
              <a:rPr lang="de-DE" dirty="0">
                <a:latin typeface="Calibri" charset="0"/>
                <a:ea typeface="ＭＳ Ｐゴシック" charset="0"/>
                <a:cs typeface="ＭＳ Ｐゴシック" charset="0"/>
              </a:rPr>
              <a:t>Dass Schwierigkeiten in der Emotionsregulation bei psychischen Störungen eine zentrale Rolle spielen, zeigt sich auch im Diagnostischen </a:t>
            </a:r>
            <a:r>
              <a:rPr lang="de-DE" b="1" dirty="0">
                <a:latin typeface="Calibri" charset="0"/>
                <a:ea typeface="ＭＳ Ｐゴシック" charset="0"/>
                <a:cs typeface="ＭＳ Ｐゴシック" charset="0"/>
              </a:rPr>
              <a:t>Klassifikationssystem</a:t>
            </a:r>
            <a:r>
              <a:rPr lang="de-DE" dirty="0">
                <a:latin typeface="Calibri" charset="0"/>
                <a:ea typeface="ＭＳ Ｐゴシック" charset="0"/>
                <a:cs typeface="ＭＳ Ｐゴシック" charset="0"/>
              </a:rPr>
              <a:t> DSM-IV-TR (APA, 1994), indem bei der Mehrzahl aller psychischen Störungen mindestens ein Symptom Schwierigkeiten im Umgang mit Emotionen beinhaltet. Dennoch ist die derzeitige Forschungslage im Bereich der dysfunktionalen Emotionsregulation noch spärlich, insbesondere bei Kindern und Jugendlichen. </a:t>
            </a:r>
            <a:endParaRPr lang="de-DE" b="1" dirty="0" smtClean="0">
              <a:latin typeface="Calibri" charset="0"/>
              <a:ea typeface="ＭＳ Ｐゴシック" charset="0"/>
              <a:cs typeface="ＭＳ Ｐゴシック" charset="0"/>
            </a:endParaRPr>
          </a:p>
          <a:p>
            <a:r>
              <a:rPr lang="de-DE" b="1" dirty="0" smtClean="0">
                <a:latin typeface="Calibri" charset="0"/>
                <a:ea typeface="ＭＳ Ｐゴシック" charset="0"/>
                <a:cs typeface="ＭＳ Ｐゴシック" charset="0"/>
              </a:rPr>
              <a:t>Symptome,</a:t>
            </a:r>
            <a:r>
              <a:rPr lang="de-DE" b="1" baseline="0" dirty="0" smtClean="0">
                <a:latin typeface="Calibri" charset="0"/>
                <a:ea typeface="ＭＳ Ｐゴシック" charset="0"/>
                <a:cs typeface="ＭＳ Ｐゴシック" charset="0"/>
              </a:rPr>
              <a:t> die unmittelbar auf </a:t>
            </a:r>
            <a:r>
              <a:rPr lang="de-DE" b="1" baseline="0" dirty="0" err="1" smtClean="0">
                <a:latin typeface="Calibri" charset="0"/>
                <a:ea typeface="ＭＳ Ｐゴシック" charset="0"/>
                <a:cs typeface="ＭＳ Ｐゴシック" charset="0"/>
              </a:rPr>
              <a:t>störungen</a:t>
            </a:r>
            <a:r>
              <a:rPr lang="de-DE" b="1" baseline="0" dirty="0" smtClean="0">
                <a:latin typeface="Calibri" charset="0"/>
                <a:ea typeface="ＭＳ Ｐゴシック" charset="0"/>
                <a:cs typeface="ＭＳ Ｐゴシック" charset="0"/>
              </a:rPr>
              <a:t> der ER beruhen oder damit assoziiert sind: </a:t>
            </a:r>
          </a:p>
          <a:p>
            <a:r>
              <a:rPr lang="de-DE" baseline="0" dirty="0" smtClean="0">
                <a:latin typeface="Calibri" charset="0"/>
                <a:ea typeface="ＭＳ Ｐゴシック" charset="0"/>
                <a:cs typeface="ＭＳ Ｐゴシック" charset="0"/>
              </a:rPr>
              <a:t>Unangemessene emotionale Reaktionen, emotionale Labilität. Lang anhaltende negative Emotionen und </a:t>
            </a:r>
            <a:r>
              <a:rPr lang="de-DE" baseline="0" dirty="0" err="1" smtClean="0">
                <a:latin typeface="Calibri" charset="0"/>
                <a:ea typeface="ＭＳ Ｐゴシック" charset="0"/>
                <a:cs typeface="ＭＳ Ｐゴシック" charset="0"/>
              </a:rPr>
              <a:t>emot</a:t>
            </a:r>
            <a:r>
              <a:rPr lang="de-DE" baseline="0" dirty="0" smtClean="0">
                <a:latin typeface="Calibri" charset="0"/>
                <a:ea typeface="ＭＳ Ｐゴシック" charset="0"/>
                <a:cs typeface="ＭＳ Ｐゴシック" charset="0"/>
              </a:rPr>
              <a:t>- Instabilität</a:t>
            </a:r>
            <a:endParaRPr lang="de-DE" dirty="0">
              <a:latin typeface="Calibri" charset="0"/>
              <a:ea typeface="ＭＳ Ｐゴシック" charset="0"/>
              <a:cs typeface="ＭＳ Ｐゴシック" charset="0"/>
            </a:endParaRPr>
          </a:p>
          <a:p>
            <a:r>
              <a:rPr lang="de-DE" b="1" dirty="0" err="1">
                <a:latin typeface="Calibri" charset="0"/>
                <a:ea typeface="ＭＳ Ｐゴシック" charset="0"/>
                <a:cs typeface="ＭＳ Ｐゴシック" charset="0"/>
              </a:rPr>
              <a:t>Bsp</a:t>
            </a:r>
            <a:r>
              <a:rPr lang="de-DE" dirty="0">
                <a:latin typeface="Calibri" charset="0"/>
                <a:ea typeface="ＭＳ Ｐゴシック" charset="0"/>
                <a:cs typeface="ＭＳ Ｐゴシック" charset="0"/>
              </a:rPr>
              <a:t>: </a:t>
            </a:r>
            <a:r>
              <a:rPr lang="de-DE" dirty="0" err="1">
                <a:latin typeface="Calibri" charset="0"/>
                <a:ea typeface="ＭＳ Ｐゴシック" charset="0"/>
                <a:cs typeface="ＭＳ Ｐゴシック" charset="0"/>
              </a:rPr>
              <a:t>Borderline</a:t>
            </a:r>
            <a:r>
              <a:rPr lang="de-DE" dirty="0">
                <a:latin typeface="Calibri" charset="0"/>
                <a:ea typeface="ＭＳ Ｐゴシック" charset="0"/>
                <a:cs typeface="ＭＳ Ｐゴシック" charset="0"/>
              </a:rPr>
              <a:t>- Gefühl der inneren Leere, unangemessene Wutausbrüche</a:t>
            </a:r>
          </a:p>
          <a:p>
            <a:r>
              <a:rPr lang="de-DE" dirty="0">
                <a:latin typeface="Calibri" charset="0"/>
                <a:ea typeface="ＭＳ Ｐゴシック" charset="0"/>
                <a:cs typeface="ＭＳ Ｐゴシック" charset="0"/>
              </a:rPr>
              <a:t>PTBS: Vermeidung von Gefühlen</a:t>
            </a:r>
            <a:endParaRPr lang="de-DE" b="1" dirty="0">
              <a:latin typeface="Calibri" charset="0"/>
              <a:ea typeface="ＭＳ Ｐゴシック" charset="0"/>
              <a:cs typeface="ＭＳ Ｐゴシック" charset="0"/>
            </a:endParaRPr>
          </a:p>
        </p:txBody>
      </p:sp>
      <p:sp>
        <p:nvSpPr>
          <p:cNvPr id="211971"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9B7FD5B-0BF2-9545-A311-B34E54C56C46}" type="slidenum">
              <a:rPr lang="de-DE" sz="1200">
                <a:latin typeface="Calibri" charset="0"/>
              </a:rPr>
              <a:pPr eaLnBrk="1" hangingPunct="1"/>
              <a:t>14</a:t>
            </a:fld>
            <a:endParaRPr lang="de-DE" sz="1200">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err="1" smtClean="0">
                <a:solidFill>
                  <a:schemeClr val="tx1"/>
                </a:solidFill>
                <a:effectLst/>
                <a:latin typeface="+mn-lt"/>
                <a:ea typeface="+mn-ea"/>
                <a:cs typeface="+mn-cs"/>
              </a:rPr>
              <a:t>Gross</a:t>
            </a:r>
            <a:r>
              <a:rPr lang="de-DE" sz="1200" kern="1200" dirty="0" smtClean="0">
                <a:solidFill>
                  <a:schemeClr val="tx1"/>
                </a:solidFill>
                <a:effectLst/>
                <a:latin typeface="+mn-lt"/>
                <a:ea typeface="+mn-ea"/>
                <a:cs typeface="+mn-cs"/>
              </a:rPr>
              <a:t> (2002) bezeichnet </a:t>
            </a:r>
            <a:r>
              <a:rPr lang="de-DE" sz="1200" b="1" kern="1200" dirty="0" smtClean="0">
                <a:solidFill>
                  <a:schemeClr val="tx1"/>
                </a:solidFill>
                <a:effectLst/>
                <a:latin typeface="+mn-lt"/>
                <a:ea typeface="+mn-ea"/>
                <a:cs typeface="+mn-cs"/>
              </a:rPr>
              <a:t>das Erleben, Ausdrücken und Beeinflussen </a:t>
            </a:r>
            <a:r>
              <a:rPr lang="de-DE" sz="1200" kern="1200" dirty="0" smtClean="0">
                <a:solidFill>
                  <a:schemeClr val="tx1"/>
                </a:solidFill>
                <a:effectLst/>
                <a:latin typeface="+mn-lt"/>
                <a:ea typeface="+mn-ea"/>
                <a:cs typeface="+mn-cs"/>
              </a:rPr>
              <a:t>von Emotionen als Emotionsregulation. </a:t>
            </a:r>
            <a:endParaRPr lang="de-DE" dirty="0" smtClean="0"/>
          </a:p>
          <a:p>
            <a:r>
              <a:rPr lang="de-DE" sz="1200" kern="1200" dirty="0" smtClean="0">
                <a:solidFill>
                  <a:schemeClr val="tx1"/>
                </a:solidFill>
                <a:effectLst/>
                <a:latin typeface="+mn-lt"/>
                <a:ea typeface="+mn-ea"/>
                <a:cs typeface="+mn-cs"/>
              </a:rPr>
              <a:t>Das Modell beschreibt zunächst den </a:t>
            </a:r>
            <a:r>
              <a:rPr lang="de-DE" sz="1200" b="1" kern="1200" dirty="0" smtClean="0">
                <a:solidFill>
                  <a:schemeClr val="tx1"/>
                </a:solidFill>
                <a:effectLst/>
                <a:latin typeface="+mn-lt"/>
                <a:ea typeface="+mn-ea"/>
                <a:cs typeface="+mn-cs"/>
              </a:rPr>
              <a:t>zeitlichen Ablauf </a:t>
            </a:r>
            <a:r>
              <a:rPr lang="de-DE" sz="1200" kern="1200" dirty="0" smtClean="0">
                <a:solidFill>
                  <a:schemeClr val="tx1"/>
                </a:solidFill>
                <a:effectLst/>
                <a:latin typeface="+mn-lt"/>
                <a:ea typeface="+mn-ea"/>
                <a:cs typeface="+mn-cs"/>
              </a:rPr>
              <a:t>von Situation, Aufmerksamkeit, Bewertung und Reaktion. Bei diesen Prozessen setzen </a:t>
            </a:r>
            <a:r>
              <a:rPr lang="de-DE" sz="1200" b="1" kern="1200" dirty="0" smtClean="0">
                <a:solidFill>
                  <a:schemeClr val="tx1"/>
                </a:solidFill>
                <a:effectLst/>
                <a:latin typeface="+mn-lt"/>
                <a:ea typeface="+mn-ea"/>
                <a:cs typeface="+mn-cs"/>
              </a:rPr>
              <a:t>fünf Emotionsregulationsstrategien </a:t>
            </a:r>
            <a:r>
              <a:rPr lang="de-DE" sz="1200" kern="1200" dirty="0" smtClean="0">
                <a:solidFill>
                  <a:schemeClr val="tx1"/>
                </a:solidFill>
                <a:effectLst/>
                <a:latin typeface="+mn-lt"/>
                <a:ea typeface="+mn-ea"/>
                <a:cs typeface="+mn-cs"/>
              </a:rPr>
              <a:t>an. Die Prozesse können automatisch oder kontrolliert und bewusst oder unbewusst ablaufen. 2 Strategien die </a:t>
            </a:r>
            <a:r>
              <a:rPr lang="de-DE" sz="1200" b="1" kern="1200" dirty="0" err="1" smtClean="0">
                <a:solidFill>
                  <a:schemeClr val="tx1"/>
                </a:solidFill>
                <a:effectLst/>
                <a:latin typeface="+mn-lt"/>
                <a:ea typeface="+mn-ea"/>
                <a:cs typeface="+mn-cs"/>
              </a:rPr>
              <a:t>antizipatorischen</a:t>
            </a:r>
            <a:r>
              <a:rPr lang="de-DE" sz="1200" b="1" kern="1200" dirty="0" smtClean="0">
                <a:solidFill>
                  <a:schemeClr val="tx1"/>
                </a:solidFill>
                <a:effectLst/>
                <a:latin typeface="+mn-lt"/>
                <a:ea typeface="+mn-ea"/>
                <a:cs typeface="+mn-cs"/>
              </a:rPr>
              <a:t> und die reaktive</a:t>
            </a:r>
            <a:r>
              <a:rPr lang="de-DE" sz="1200" kern="1200" dirty="0" smtClean="0">
                <a:solidFill>
                  <a:schemeClr val="tx1"/>
                </a:solidFill>
                <a:effectLst/>
                <a:latin typeface="+mn-lt"/>
                <a:ea typeface="+mn-ea"/>
                <a:cs typeface="+mn-cs"/>
              </a:rPr>
              <a:t>. Die </a:t>
            </a:r>
            <a:r>
              <a:rPr lang="de-DE" sz="1200" i="1" kern="1200" dirty="0" err="1" smtClean="0">
                <a:solidFill>
                  <a:schemeClr val="tx1"/>
                </a:solidFill>
                <a:effectLst/>
                <a:latin typeface="+mn-lt"/>
                <a:ea typeface="+mn-ea"/>
                <a:cs typeface="+mn-cs"/>
              </a:rPr>
              <a:t>antizipatorischen</a:t>
            </a:r>
            <a:r>
              <a:rPr lang="de-DE" sz="1200" kern="1200" dirty="0" smtClean="0">
                <a:solidFill>
                  <a:schemeClr val="tx1"/>
                </a:solidFill>
                <a:effectLst/>
                <a:latin typeface="+mn-lt"/>
                <a:ea typeface="+mn-ea"/>
                <a:cs typeface="+mn-cs"/>
              </a:rPr>
              <a:t> Strategien beziehen sich auf die Zeit, bevor eine Emotion entfaltet ist. Die </a:t>
            </a:r>
            <a:r>
              <a:rPr lang="de-DE" sz="1200" i="1" kern="1200" dirty="0" smtClean="0">
                <a:solidFill>
                  <a:schemeClr val="tx1"/>
                </a:solidFill>
                <a:effectLst/>
                <a:latin typeface="+mn-lt"/>
                <a:ea typeface="+mn-ea"/>
                <a:cs typeface="+mn-cs"/>
              </a:rPr>
              <a:t>reaktive</a:t>
            </a:r>
            <a:r>
              <a:rPr lang="de-DE" sz="1200" kern="1200" dirty="0" smtClean="0">
                <a:solidFill>
                  <a:schemeClr val="tx1"/>
                </a:solidFill>
                <a:effectLst/>
                <a:latin typeface="+mn-lt"/>
                <a:ea typeface="+mn-ea"/>
                <a:cs typeface="+mn-cs"/>
              </a:rPr>
              <a:t> Strategie hingegen fokussiert auf die unmittelbare emotionale Reaktion, wenn die Emotion bereits erlebt wird. Die </a:t>
            </a:r>
            <a:r>
              <a:rPr lang="de-DE" sz="1200" b="1" i="1" kern="1200" dirty="0" smtClean="0">
                <a:solidFill>
                  <a:schemeClr val="tx1"/>
                </a:solidFill>
                <a:effectLst/>
                <a:latin typeface="+mn-lt"/>
                <a:ea typeface="+mn-ea"/>
                <a:cs typeface="+mn-cs"/>
              </a:rPr>
              <a:t>Situationsauswahl</a:t>
            </a:r>
            <a:r>
              <a:rPr lang="de-DE" sz="1200" kern="1200" dirty="0" smtClean="0">
                <a:solidFill>
                  <a:schemeClr val="tx1"/>
                </a:solidFill>
                <a:effectLst/>
                <a:latin typeface="+mn-lt"/>
                <a:ea typeface="+mn-ea"/>
                <a:cs typeface="+mn-cs"/>
              </a:rPr>
              <a:t> beinhaltet die Selektion von Situationen, Personen oder Orten. Typisches Beispiel ist das Vermeidungsverhalten von Patienten mit Angststörungen. Die </a:t>
            </a:r>
            <a:r>
              <a:rPr lang="de-DE" sz="1200" b="1" i="1" kern="1200" dirty="0" smtClean="0">
                <a:solidFill>
                  <a:schemeClr val="tx1"/>
                </a:solidFill>
                <a:effectLst/>
                <a:latin typeface="+mn-lt"/>
                <a:ea typeface="+mn-ea"/>
                <a:cs typeface="+mn-cs"/>
              </a:rPr>
              <a:t>Situationsmodifikation</a:t>
            </a:r>
            <a:r>
              <a:rPr lang="de-DE" sz="1200" kern="1200" dirty="0" smtClean="0">
                <a:solidFill>
                  <a:schemeClr val="tx1"/>
                </a:solidFill>
                <a:effectLst/>
                <a:latin typeface="+mn-lt"/>
                <a:ea typeface="+mn-ea"/>
                <a:cs typeface="+mn-cs"/>
              </a:rPr>
              <a:t> beinhaltet die Kontrolle und die aktive Veränderung der Situation, bspw. durch das Durchführen von Sicherheitsverhalten (Begleitperson dabei haben, Rückversicherung einholen) oder die Einnahme von Medikamenten. Bei der </a:t>
            </a:r>
            <a:r>
              <a:rPr lang="de-DE" sz="1200" b="1" i="1" kern="1200" dirty="0" smtClean="0">
                <a:solidFill>
                  <a:schemeClr val="tx1"/>
                </a:solidFill>
                <a:effectLst/>
                <a:latin typeface="+mn-lt"/>
                <a:ea typeface="+mn-ea"/>
                <a:cs typeface="+mn-cs"/>
              </a:rPr>
              <a:t>Aufmerksamkeitslenkung</a:t>
            </a:r>
            <a:r>
              <a:rPr lang="de-DE" sz="1200" kern="1200" dirty="0" smtClean="0">
                <a:solidFill>
                  <a:schemeClr val="tx1"/>
                </a:solidFill>
                <a:effectLst/>
                <a:latin typeface="+mn-lt"/>
                <a:ea typeface="+mn-ea"/>
                <a:cs typeface="+mn-cs"/>
              </a:rPr>
              <a:t> geht es um die Fokussierung einzelner Aspekte, bspw. wenn ich etwas Falsches in der Schulklasse sage, werden mich alle auslachen. Die Strategie der </a:t>
            </a:r>
            <a:r>
              <a:rPr lang="de-DE" sz="1200" b="1" i="1" kern="1200" dirty="0" smtClean="0">
                <a:solidFill>
                  <a:schemeClr val="tx1"/>
                </a:solidFill>
                <a:effectLst/>
                <a:latin typeface="+mn-lt"/>
                <a:ea typeface="+mn-ea"/>
                <a:cs typeface="+mn-cs"/>
              </a:rPr>
              <a:t>Kognitiven Veränderung</a:t>
            </a:r>
            <a:r>
              <a:rPr lang="de-DE" sz="1200" b="1" kern="120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beschreibt, welche Bedeutung einer Situation zugeschrieben wird. An diesem Punkt kann eine kognitive </a:t>
            </a:r>
            <a:r>
              <a:rPr lang="de-DE" sz="1200" b="1" kern="1200" dirty="0" smtClean="0">
                <a:solidFill>
                  <a:schemeClr val="tx1"/>
                </a:solidFill>
                <a:effectLst/>
                <a:latin typeface="+mn-lt"/>
                <a:ea typeface="+mn-ea"/>
                <a:cs typeface="+mn-cs"/>
              </a:rPr>
              <a:t>Neubewertung</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Reappraisal</a:t>
            </a:r>
            <a:r>
              <a:rPr lang="de-DE" sz="1200" kern="1200" dirty="0" smtClean="0">
                <a:solidFill>
                  <a:schemeClr val="tx1"/>
                </a:solidFill>
                <a:effectLst/>
                <a:latin typeface="+mn-lt"/>
                <a:ea typeface="+mn-ea"/>
                <a:cs typeface="+mn-cs"/>
              </a:rPr>
              <a:t>) stattfinden, indem man die Situation neu bewertet und ihr eine andere Bedeutung zuweist. </a:t>
            </a:r>
          </a:p>
          <a:p>
            <a:r>
              <a:rPr lang="de-DE" sz="1200" kern="1200" dirty="0" smtClean="0">
                <a:solidFill>
                  <a:schemeClr val="tx1"/>
                </a:solidFill>
                <a:effectLst/>
                <a:latin typeface="+mn-lt"/>
                <a:ea typeface="+mn-ea"/>
                <a:cs typeface="+mn-cs"/>
              </a:rPr>
              <a:t>Die Strategie der </a:t>
            </a:r>
            <a:r>
              <a:rPr lang="de-DE" sz="1200" b="1" i="1" kern="1200" dirty="0" smtClean="0">
                <a:solidFill>
                  <a:schemeClr val="tx1"/>
                </a:solidFill>
                <a:effectLst/>
                <a:latin typeface="+mn-lt"/>
                <a:ea typeface="+mn-ea"/>
                <a:cs typeface="+mn-cs"/>
              </a:rPr>
              <a:t>Reaktionsveränderung</a:t>
            </a:r>
            <a:r>
              <a:rPr lang="de-DE" sz="1200" kern="1200" dirty="0" smtClean="0">
                <a:solidFill>
                  <a:schemeClr val="tx1"/>
                </a:solidFill>
                <a:effectLst/>
                <a:latin typeface="+mn-lt"/>
                <a:ea typeface="+mn-ea"/>
                <a:cs typeface="+mn-cs"/>
              </a:rPr>
              <a:t>. Die vorhandene Emotion kann zwar nicht mehr verändert, hingegen </a:t>
            </a:r>
            <a:r>
              <a:rPr lang="de-DE" sz="1200" b="1" kern="1200" dirty="0" smtClean="0">
                <a:solidFill>
                  <a:schemeClr val="tx1"/>
                </a:solidFill>
                <a:effectLst/>
                <a:latin typeface="+mn-lt"/>
                <a:ea typeface="+mn-ea"/>
                <a:cs typeface="+mn-cs"/>
              </a:rPr>
              <a:t>unterdrückt</a:t>
            </a:r>
            <a:r>
              <a:rPr lang="de-DE" sz="1200" kern="1200" dirty="0" smtClean="0">
                <a:solidFill>
                  <a:schemeClr val="tx1"/>
                </a:solidFill>
                <a:effectLst/>
                <a:latin typeface="+mn-lt"/>
                <a:ea typeface="+mn-ea"/>
                <a:cs typeface="+mn-cs"/>
              </a:rPr>
              <a:t> oder überspielt werden. – </a:t>
            </a:r>
            <a:r>
              <a:rPr lang="de-DE" sz="1200" b="1" kern="1200" dirty="0" smtClean="0">
                <a:solidFill>
                  <a:schemeClr val="tx1"/>
                </a:solidFill>
                <a:effectLst/>
                <a:latin typeface="+mn-lt"/>
                <a:ea typeface="+mn-ea"/>
                <a:cs typeface="+mn-cs"/>
              </a:rPr>
              <a:t>Unterdrückung, Neubewertung</a:t>
            </a:r>
          </a:p>
          <a:p>
            <a:endParaRPr lang="de-DE" sz="1200" kern="1200" dirty="0" smtClean="0">
              <a:solidFill>
                <a:schemeClr val="tx1"/>
              </a:solidFill>
              <a:effectLst/>
              <a:latin typeface="+mn-lt"/>
              <a:ea typeface="+mn-ea"/>
              <a:cs typeface="+mn-cs"/>
            </a:endParaRPr>
          </a:p>
          <a:p>
            <a:endParaRPr lang="de-DE" sz="1200" kern="1200" dirty="0" smtClean="0">
              <a:solidFill>
                <a:schemeClr val="tx1"/>
              </a:solidFill>
              <a:effectLst/>
              <a:latin typeface="+mn-lt"/>
              <a:ea typeface="+mn-ea"/>
              <a:cs typeface="+mn-cs"/>
            </a:endParaRPr>
          </a:p>
          <a:p>
            <a:r>
              <a:rPr lang="de-DE" b="1" dirty="0" smtClean="0"/>
              <a:t>Faktoren Kind:</a:t>
            </a:r>
            <a:r>
              <a:rPr lang="de-DE" b="1" baseline="0" dirty="0" smtClean="0"/>
              <a:t> </a:t>
            </a:r>
            <a:r>
              <a:rPr lang="de-DE" baseline="0" dirty="0" smtClean="0"/>
              <a:t>Temperament RF: Verhaltenshemmung, hohe </a:t>
            </a:r>
            <a:r>
              <a:rPr lang="de-DE" baseline="0" dirty="0" err="1" smtClean="0"/>
              <a:t>physilogische</a:t>
            </a:r>
            <a:r>
              <a:rPr lang="de-DE" baseline="0" dirty="0" smtClean="0"/>
              <a:t> Erregung (Säugling), wenig </a:t>
            </a:r>
            <a:r>
              <a:rPr lang="de-DE" baseline="0" dirty="0" err="1" smtClean="0"/>
              <a:t>responsives</a:t>
            </a:r>
            <a:r>
              <a:rPr lang="de-DE" baseline="0" dirty="0" smtClean="0"/>
              <a:t> reagieren auf Bezugspersonen, kennen wenig Regulationsstrategien</a:t>
            </a:r>
          </a:p>
          <a:p>
            <a:r>
              <a:rPr lang="de-DE" b="1" baseline="0" dirty="0" smtClean="0"/>
              <a:t>Faktoren Eltern</a:t>
            </a:r>
            <a:r>
              <a:rPr lang="de-DE" baseline="0" dirty="0" smtClean="0"/>
              <a:t>: elterliche </a:t>
            </a:r>
            <a:r>
              <a:rPr lang="de-DE" baseline="0" dirty="0" err="1" smtClean="0"/>
              <a:t>psychopathologie</a:t>
            </a:r>
            <a:r>
              <a:rPr lang="de-DE" baseline="0" dirty="0" smtClean="0"/>
              <a:t>, wenig </a:t>
            </a:r>
            <a:r>
              <a:rPr lang="de-DE" baseline="0" dirty="0" err="1" smtClean="0"/>
              <a:t>responsives</a:t>
            </a:r>
            <a:r>
              <a:rPr lang="de-DE" baseline="0" dirty="0" smtClean="0"/>
              <a:t> Verhalten auf kindliche Bedürfnisse, zeigen </a:t>
            </a:r>
            <a:r>
              <a:rPr lang="de-DE" baseline="0" dirty="0" err="1" smtClean="0"/>
              <a:t>häufier</a:t>
            </a:r>
            <a:r>
              <a:rPr lang="de-DE" baseline="0" dirty="0" smtClean="0"/>
              <a:t> neg. Gefühle, wenig Unterstützung in der ER, wenig über Gefühle gesprochen wird, Eltern einen unangemessenen Umgang zeigen (</a:t>
            </a:r>
            <a:r>
              <a:rPr lang="de-DE" baseline="0" dirty="0" err="1" smtClean="0"/>
              <a:t>invalidierendes</a:t>
            </a:r>
            <a:r>
              <a:rPr lang="de-DE" baseline="0" dirty="0" smtClean="0"/>
              <a:t> Verhalten)</a:t>
            </a:r>
          </a:p>
          <a:p>
            <a:endParaRPr lang="de-DE" sz="1200" kern="1200" dirty="0" smtClean="0">
              <a:solidFill>
                <a:schemeClr val="tx1"/>
              </a:solidFill>
              <a:effectLst/>
              <a:latin typeface="+mn-lt"/>
              <a:ea typeface="+mn-ea"/>
              <a:cs typeface="+mn-cs"/>
            </a:endParaRPr>
          </a:p>
          <a:p>
            <a:endParaRPr lang="de-DE" sz="1200" kern="1200" dirty="0" smtClean="0">
              <a:solidFill>
                <a:schemeClr val="tx1"/>
              </a:solidFill>
              <a:effectLst/>
              <a:latin typeface="+mn-lt"/>
              <a:ea typeface="+mn-ea"/>
              <a:cs typeface="+mn-cs"/>
            </a:endParaRPr>
          </a:p>
          <a:p>
            <a:endParaRPr lang="de-DE" sz="1200" kern="1200" dirty="0" smtClean="0">
              <a:solidFill>
                <a:schemeClr val="tx1"/>
              </a:solidFill>
              <a:effectLst/>
              <a:latin typeface="+mn-lt"/>
              <a:ea typeface="+mn-ea"/>
              <a:cs typeface="+mn-cs"/>
            </a:endParaRPr>
          </a:p>
          <a:p>
            <a:endParaRPr lang="de-DE" sz="1200" kern="1200" dirty="0" smtClean="0">
              <a:solidFill>
                <a:schemeClr val="tx1"/>
              </a:solidFill>
              <a:effectLst/>
              <a:latin typeface="+mn-lt"/>
              <a:ea typeface="+mn-ea"/>
              <a:cs typeface="+mn-cs"/>
            </a:endParaRPr>
          </a:p>
          <a:p>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Die Reaktionen auf die Emotion können sich im Verhalten, im Erleben und in physiologischen Reaktionen widerspiegeln. Die beiden Strategien der kognitiven Neubewertung (</a:t>
            </a:r>
            <a:r>
              <a:rPr lang="de-DE" sz="1200" kern="1200" dirty="0" err="1" smtClean="0">
                <a:solidFill>
                  <a:schemeClr val="tx1"/>
                </a:solidFill>
                <a:effectLst/>
                <a:latin typeface="+mn-lt"/>
                <a:ea typeface="+mn-ea"/>
                <a:cs typeface="+mn-cs"/>
              </a:rPr>
              <a:t>Reappraisal</a:t>
            </a:r>
            <a:r>
              <a:rPr lang="de-DE" sz="1200" kern="1200" dirty="0" smtClean="0">
                <a:solidFill>
                  <a:schemeClr val="tx1"/>
                </a:solidFill>
                <a:effectLst/>
                <a:latin typeface="+mn-lt"/>
                <a:ea typeface="+mn-ea"/>
                <a:cs typeface="+mn-cs"/>
              </a:rPr>
              <a:t>) als </a:t>
            </a:r>
            <a:r>
              <a:rPr lang="de-DE" sz="1200" kern="1200" dirty="0" err="1" smtClean="0">
                <a:solidFill>
                  <a:schemeClr val="tx1"/>
                </a:solidFill>
                <a:effectLst/>
                <a:latin typeface="+mn-lt"/>
                <a:ea typeface="+mn-ea"/>
                <a:cs typeface="+mn-cs"/>
              </a:rPr>
              <a:t>antizipatorische</a:t>
            </a:r>
            <a:r>
              <a:rPr lang="de-DE" sz="1200" kern="1200" dirty="0" smtClean="0">
                <a:solidFill>
                  <a:schemeClr val="tx1"/>
                </a:solidFill>
                <a:effectLst/>
                <a:latin typeface="+mn-lt"/>
                <a:ea typeface="+mn-ea"/>
                <a:cs typeface="+mn-cs"/>
              </a:rPr>
              <a:t> und Unterdrückung (Suppression) als reaktive Strategie wurden bislang am häufigsten untersucht. Die Unterdrückung (Suppression) wird definiert als die Hemmung von anhaltendem emotionalem Verhalten. Die kognitive Neubewertung (</a:t>
            </a:r>
            <a:r>
              <a:rPr lang="de-DE" sz="1200" kern="1200" dirty="0" err="1" smtClean="0">
                <a:solidFill>
                  <a:schemeClr val="tx1"/>
                </a:solidFill>
                <a:effectLst/>
                <a:latin typeface="+mn-lt"/>
                <a:ea typeface="+mn-ea"/>
                <a:cs typeface="+mn-cs"/>
              </a:rPr>
              <a:t>Reappraisal</a:t>
            </a:r>
            <a:r>
              <a:rPr lang="de-DE" sz="1200" kern="1200" dirty="0" smtClean="0">
                <a:solidFill>
                  <a:schemeClr val="tx1"/>
                </a:solidFill>
                <a:effectLst/>
                <a:latin typeface="+mn-lt"/>
                <a:ea typeface="+mn-ea"/>
                <a:cs typeface="+mn-cs"/>
              </a:rPr>
              <a:t>) ist eine Form kognitiver Veränderung, die darin besteht, eine potentiell emotionserzeugende Situation in einer Art und Weise zu konstruieren, dass deren emotionales Potential verringert wird. Beide Strategien, Neubewertung und Unterdrückung, dienen der Down-Regulation von Emotionen und haben affektive, kognitive und soziale Konsequenzen, welche im folgenden Abschnitt erläutert werden. </a:t>
            </a:r>
          </a:p>
          <a:p>
            <a:endParaRPr lang="de-DE" dirty="0" smtClean="0"/>
          </a:p>
          <a:p>
            <a:endParaRPr lang="de-DE" dirty="0" smtClean="0"/>
          </a:p>
          <a:p>
            <a:r>
              <a:rPr lang="de-DE" dirty="0" smtClean="0"/>
              <a:t>2 Regulationsprozesse: </a:t>
            </a:r>
            <a:r>
              <a:rPr lang="de-DE" dirty="0" err="1" smtClean="0"/>
              <a:t>antizipatorische</a:t>
            </a:r>
            <a:r>
              <a:rPr lang="de-DE" baseline="0" dirty="0" smtClean="0"/>
              <a:t> und reaktive ER Strategien. </a:t>
            </a:r>
          </a:p>
          <a:p>
            <a:r>
              <a:rPr lang="de-DE" b="1" baseline="0" dirty="0" err="1" smtClean="0"/>
              <a:t>Antizipator</a:t>
            </a:r>
            <a:r>
              <a:rPr lang="de-DE" baseline="0" dirty="0" smtClean="0"/>
              <a:t>: </a:t>
            </a:r>
          </a:p>
          <a:p>
            <a:pPr marL="171450" indent="-171450">
              <a:buFontTx/>
              <a:buChar char="-"/>
            </a:pPr>
            <a:r>
              <a:rPr lang="de-DE" dirty="0" err="1" smtClean="0"/>
              <a:t>Situaitonsauswahl</a:t>
            </a:r>
            <a:r>
              <a:rPr lang="de-DE" baseline="0" dirty="0" smtClean="0"/>
              <a:t> (</a:t>
            </a:r>
            <a:r>
              <a:rPr lang="de-DE" baseline="0" dirty="0" err="1" smtClean="0"/>
              <a:t>auswahl</a:t>
            </a:r>
            <a:r>
              <a:rPr lang="de-DE" baseline="0" dirty="0" smtClean="0"/>
              <a:t> resp. </a:t>
            </a:r>
            <a:r>
              <a:rPr lang="de-DE" baseline="0" dirty="0" err="1" smtClean="0"/>
              <a:t>vermeidung</a:t>
            </a:r>
            <a:r>
              <a:rPr lang="de-DE" baseline="0" dirty="0" smtClean="0"/>
              <a:t>), </a:t>
            </a:r>
            <a:r>
              <a:rPr lang="de-DE" baseline="0" dirty="0" err="1" smtClean="0"/>
              <a:t>sit</a:t>
            </a:r>
            <a:r>
              <a:rPr lang="de-DE" baseline="0" dirty="0" smtClean="0"/>
              <a:t>. Modifikation (aktive Gestaltung, </a:t>
            </a:r>
            <a:r>
              <a:rPr lang="de-DE" baseline="0" dirty="0" err="1" smtClean="0"/>
              <a:t>beeinflussung</a:t>
            </a:r>
            <a:r>
              <a:rPr lang="de-DE" baseline="0" dirty="0" smtClean="0"/>
              <a:t> von </a:t>
            </a:r>
            <a:r>
              <a:rPr lang="de-DE" baseline="0" dirty="0" err="1" smtClean="0"/>
              <a:t>gesprächsthemen</a:t>
            </a:r>
            <a:r>
              <a:rPr lang="de-DE" baseline="0" dirty="0" smtClean="0"/>
              <a:t>)</a:t>
            </a:r>
          </a:p>
          <a:p>
            <a:pPr marL="171450" indent="-171450">
              <a:buFontTx/>
              <a:buChar char="-"/>
            </a:pPr>
            <a:r>
              <a:rPr lang="de-DE" baseline="0" dirty="0" smtClean="0"/>
              <a:t>Aufmerksamkeitslenkung (auf </a:t>
            </a:r>
            <a:r>
              <a:rPr lang="de-DE" baseline="0" dirty="0" err="1" smtClean="0"/>
              <a:t>pos</a:t>
            </a:r>
            <a:r>
              <a:rPr lang="de-DE" baseline="0" dirty="0" smtClean="0"/>
              <a:t>, neg. oder neutrale </a:t>
            </a:r>
            <a:r>
              <a:rPr lang="de-DE" baseline="0" dirty="0" err="1" smtClean="0"/>
              <a:t>aspekte</a:t>
            </a:r>
            <a:r>
              <a:rPr lang="de-DE" baseline="0" dirty="0" smtClean="0"/>
              <a:t>)</a:t>
            </a:r>
          </a:p>
          <a:p>
            <a:pPr marL="171450" indent="-171450">
              <a:buFontTx/>
              <a:buChar char="-"/>
            </a:pPr>
            <a:r>
              <a:rPr lang="de-DE" baseline="0" dirty="0" smtClean="0"/>
              <a:t>Neubewertung- </a:t>
            </a:r>
            <a:r>
              <a:rPr lang="de-DE" baseline="0" dirty="0" err="1" smtClean="0"/>
              <a:t>position</a:t>
            </a:r>
            <a:r>
              <a:rPr lang="de-DE" baseline="0" dirty="0" smtClean="0"/>
              <a:t> eines neutralen Beobachters einnehmen. </a:t>
            </a:r>
          </a:p>
          <a:p>
            <a:pPr marL="0" indent="0">
              <a:buFontTx/>
              <a:buNone/>
            </a:pPr>
            <a:r>
              <a:rPr lang="de-DE" b="1" baseline="0" dirty="0" smtClean="0"/>
              <a:t>Reaktiv</a:t>
            </a:r>
            <a:r>
              <a:rPr lang="de-DE" baseline="0" dirty="0" smtClean="0"/>
              <a:t>: </a:t>
            </a:r>
          </a:p>
          <a:p>
            <a:pPr marL="171450" indent="-171450">
              <a:buFontTx/>
              <a:buChar char="-"/>
            </a:pPr>
            <a:r>
              <a:rPr lang="de-DE" baseline="0" dirty="0" smtClean="0"/>
              <a:t>Verhaltenshemmung – </a:t>
            </a:r>
            <a:r>
              <a:rPr lang="de-DE" baseline="0" dirty="0" err="1" smtClean="0"/>
              <a:t>suppression</a:t>
            </a:r>
            <a:r>
              <a:rPr lang="de-DE" baseline="0" dirty="0" smtClean="0"/>
              <a:t> inkl. Unterdrückung physiolog. Symptome</a:t>
            </a:r>
          </a:p>
          <a:p>
            <a:pPr marL="171450" indent="-171450">
              <a:buFontTx/>
              <a:buChar char="-"/>
            </a:pPr>
            <a:r>
              <a:rPr lang="de-DE" baseline="0" dirty="0" smtClean="0"/>
              <a:t>Verstärkung der emotionalen Reaktion</a:t>
            </a:r>
          </a:p>
          <a:p>
            <a:pPr marL="0" indent="0">
              <a:buFontTx/>
              <a:buNone/>
            </a:pPr>
            <a:r>
              <a:rPr lang="de-DE" baseline="0" dirty="0" smtClean="0"/>
              <a:t>Meisten </a:t>
            </a:r>
            <a:r>
              <a:rPr lang="de-DE" baseline="0" dirty="0" err="1" smtClean="0"/>
              <a:t>studien</a:t>
            </a:r>
            <a:r>
              <a:rPr lang="de-DE" baseline="0" dirty="0" smtClean="0"/>
              <a:t> zu </a:t>
            </a:r>
            <a:r>
              <a:rPr lang="de-DE" baseline="0" dirty="0" err="1" smtClean="0"/>
              <a:t>reappraisal</a:t>
            </a:r>
            <a:r>
              <a:rPr lang="de-DE" baseline="0" dirty="0" smtClean="0"/>
              <a:t> und </a:t>
            </a:r>
            <a:r>
              <a:rPr lang="de-DE" baseline="0" dirty="0" err="1" smtClean="0"/>
              <a:t>suppression</a:t>
            </a:r>
            <a:r>
              <a:rPr lang="de-DE" baseline="0" dirty="0" smtClean="0"/>
              <a:t>. </a:t>
            </a:r>
          </a:p>
          <a:p>
            <a:pPr marL="0" indent="0">
              <a:buFontTx/>
              <a:buNone/>
            </a:pPr>
            <a:r>
              <a:rPr lang="de-DE" baseline="0" dirty="0" err="1" smtClean="0"/>
              <a:t>Zfd</a:t>
            </a:r>
            <a:r>
              <a:rPr lang="de-DE" baseline="0" dirty="0" smtClean="0"/>
              <a:t>: </a:t>
            </a:r>
            <a:r>
              <a:rPr lang="de-DE" baseline="0" dirty="0" err="1" smtClean="0"/>
              <a:t>personen</a:t>
            </a:r>
            <a:r>
              <a:rPr lang="de-DE" baseline="0" dirty="0" smtClean="0"/>
              <a:t>, die öfters </a:t>
            </a:r>
            <a:r>
              <a:rPr lang="de-DE" b="1" baseline="0" dirty="0" err="1" smtClean="0"/>
              <a:t>reappraisal</a:t>
            </a:r>
            <a:r>
              <a:rPr lang="de-DE" baseline="0" dirty="0" smtClean="0"/>
              <a:t>  </a:t>
            </a:r>
            <a:r>
              <a:rPr lang="de-DE" baseline="0" dirty="0" err="1" smtClean="0"/>
              <a:t>strategien</a:t>
            </a:r>
            <a:r>
              <a:rPr lang="de-DE" baseline="0" dirty="0" smtClean="0"/>
              <a:t> anwenden- häufiger pos. Und seltener </a:t>
            </a:r>
            <a:r>
              <a:rPr lang="de-DE" baseline="0" dirty="0" err="1" smtClean="0"/>
              <a:t>neg</a:t>
            </a:r>
            <a:r>
              <a:rPr lang="de-DE" baseline="0" dirty="0" smtClean="0"/>
              <a:t> Emotionen zeigen. </a:t>
            </a:r>
          </a:p>
          <a:p>
            <a:pPr marL="0" indent="0">
              <a:buFontTx/>
              <a:buNone/>
            </a:pPr>
            <a:r>
              <a:rPr lang="de-DE" baseline="0" dirty="0" smtClean="0"/>
              <a:t>Pos. </a:t>
            </a:r>
            <a:r>
              <a:rPr lang="de-DE" baseline="0" dirty="0" err="1" smtClean="0"/>
              <a:t>Zhg</a:t>
            </a:r>
            <a:r>
              <a:rPr lang="de-DE" baseline="0" dirty="0" smtClean="0"/>
              <a:t> zwischen </a:t>
            </a:r>
            <a:r>
              <a:rPr lang="de-DE" baseline="0" dirty="0" err="1" smtClean="0"/>
              <a:t>reappraisal</a:t>
            </a:r>
            <a:r>
              <a:rPr lang="de-DE" baseline="0" dirty="0" smtClean="0"/>
              <a:t> und </a:t>
            </a:r>
            <a:r>
              <a:rPr lang="de-DE" baseline="0" dirty="0" err="1" smtClean="0"/>
              <a:t>kogn</a:t>
            </a:r>
            <a:r>
              <a:rPr lang="de-DE" baseline="0" dirty="0" smtClean="0"/>
              <a:t>. Leistungsfähigkeit, Sozialverhalten und Lebenszufriedenheit. </a:t>
            </a:r>
          </a:p>
          <a:p>
            <a:pPr marL="0" indent="0">
              <a:buFontTx/>
              <a:buNone/>
            </a:pPr>
            <a:r>
              <a:rPr lang="de-DE" baseline="0" dirty="0" smtClean="0"/>
              <a:t>Ausgeprägte </a:t>
            </a:r>
            <a:r>
              <a:rPr lang="de-DE" b="1" baseline="0" dirty="0" smtClean="0"/>
              <a:t>Suppression</a:t>
            </a:r>
            <a:r>
              <a:rPr lang="de-DE" baseline="0" dirty="0" smtClean="0"/>
              <a:t>: häufiger </a:t>
            </a:r>
            <a:r>
              <a:rPr lang="de-DE" baseline="0" dirty="0" err="1" smtClean="0"/>
              <a:t>neg</a:t>
            </a:r>
            <a:r>
              <a:rPr lang="de-DE" baseline="0" dirty="0" smtClean="0"/>
              <a:t> Emotionen, schlechtere soziale Einbettung und geringere </a:t>
            </a:r>
            <a:r>
              <a:rPr lang="de-DE" baseline="0" dirty="0" err="1" smtClean="0"/>
              <a:t>lebenszufriedenheit</a:t>
            </a:r>
            <a:r>
              <a:rPr lang="de-DE" baseline="0" dirty="0" smtClean="0"/>
              <a:t>. </a:t>
            </a:r>
            <a:endParaRPr lang="de-DE" dirty="0" smtClean="0"/>
          </a:p>
          <a:p>
            <a:endParaRPr lang="de-DE" dirty="0"/>
          </a:p>
        </p:txBody>
      </p:sp>
      <p:sp>
        <p:nvSpPr>
          <p:cNvPr id="4" name="Foliennummernplatzhalter 3"/>
          <p:cNvSpPr>
            <a:spLocks noGrp="1"/>
          </p:cNvSpPr>
          <p:nvPr>
            <p:ph type="sldNum" sz="quarter" idx="10"/>
          </p:nvPr>
        </p:nvSpPr>
        <p:spPr/>
        <p:txBody>
          <a:bodyPr/>
          <a:lstStyle/>
          <a:p>
            <a:fld id="{8863364E-EC95-C04A-83E4-1919374ECEF8}" type="slidenum">
              <a:rPr lang="de-DE" smtClean="0"/>
              <a:t>15</a:t>
            </a:fld>
            <a:endParaRPr lang="de-DE"/>
          </a:p>
        </p:txBody>
      </p:sp>
    </p:spTree>
    <p:extLst>
      <p:ext uri="{BB962C8B-B14F-4D97-AF65-F5344CB8AC3E}">
        <p14:creationId xmlns:p14="http://schemas.microsoft.com/office/powerpoint/2010/main" val="3838048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cs typeface="ＭＳ Ｐゴシック" charset="0"/>
              </a:defRPr>
            </a:lvl1pPr>
            <a:lvl2pPr marL="37931725" indent="-37474525" eaLnBrk="0" hangingPunct="0">
              <a:defRPr sz="2400">
                <a:solidFill>
                  <a:schemeClr val="tx1"/>
                </a:solidFill>
                <a:latin typeface="Verdana" charset="0"/>
                <a:ea typeface="ＭＳ Ｐゴシック" charset="0"/>
              </a:defRPr>
            </a:lvl2pPr>
            <a:lvl3pPr eaLnBrk="0" hangingPunct="0">
              <a:defRPr sz="2400">
                <a:solidFill>
                  <a:schemeClr val="tx1"/>
                </a:solidFill>
                <a:latin typeface="Verdana" charset="0"/>
                <a:ea typeface="ＭＳ Ｐゴシック" charset="0"/>
              </a:defRPr>
            </a:lvl3pPr>
            <a:lvl4pPr eaLnBrk="0" hangingPunct="0">
              <a:defRPr sz="2400">
                <a:solidFill>
                  <a:schemeClr val="tx1"/>
                </a:solidFill>
                <a:latin typeface="Verdana" charset="0"/>
                <a:ea typeface="ＭＳ Ｐゴシック" charset="0"/>
              </a:defRPr>
            </a:lvl4pPr>
            <a:lvl5pPr eaLnBrk="0" hangingPunct="0">
              <a:defRPr sz="2400">
                <a:solidFill>
                  <a:schemeClr val="tx1"/>
                </a:solidFill>
                <a:latin typeface="Verdana" charset="0"/>
                <a:ea typeface="ＭＳ Ｐゴシック" charset="0"/>
              </a:defRPr>
            </a:lvl5pPr>
            <a:lvl6pPr marL="457200" eaLnBrk="0" fontAlgn="base" hangingPunct="0">
              <a:spcBef>
                <a:spcPct val="0"/>
              </a:spcBef>
              <a:spcAft>
                <a:spcPct val="0"/>
              </a:spcAft>
              <a:defRPr sz="2400">
                <a:solidFill>
                  <a:schemeClr val="tx1"/>
                </a:solidFill>
                <a:latin typeface="Verdana" charset="0"/>
                <a:ea typeface="ＭＳ Ｐゴシック" charset="0"/>
              </a:defRPr>
            </a:lvl6pPr>
            <a:lvl7pPr marL="914400" eaLnBrk="0" fontAlgn="base" hangingPunct="0">
              <a:spcBef>
                <a:spcPct val="0"/>
              </a:spcBef>
              <a:spcAft>
                <a:spcPct val="0"/>
              </a:spcAft>
              <a:defRPr sz="2400">
                <a:solidFill>
                  <a:schemeClr val="tx1"/>
                </a:solidFill>
                <a:latin typeface="Verdana" charset="0"/>
                <a:ea typeface="ＭＳ Ｐゴシック" charset="0"/>
              </a:defRPr>
            </a:lvl7pPr>
            <a:lvl8pPr marL="1371600" eaLnBrk="0" fontAlgn="base" hangingPunct="0">
              <a:spcBef>
                <a:spcPct val="0"/>
              </a:spcBef>
              <a:spcAft>
                <a:spcPct val="0"/>
              </a:spcAft>
              <a:defRPr sz="2400">
                <a:solidFill>
                  <a:schemeClr val="tx1"/>
                </a:solidFill>
                <a:latin typeface="Verdana" charset="0"/>
                <a:ea typeface="ＭＳ Ｐゴシック" charset="0"/>
              </a:defRPr>
            </a:lvl8pPr>
            <a:lvl9pPr marL="18288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fld id="{5A6F84C1-2244-FD43-B17C-87581BE38A7F}" type="slidenum">
              <a:rPr lang="de-DE" sz="1200">
                <a:latin typeface="Times New Roman" charset="0"/>
              </a:rPr>
              <a:pPr eaLnBrk="1" hangingPunct="1"/>
              <a:t>17</a:t>
            </a:fld>
            <a:endParaRPr lang="de-DE" sz="1200">
              <a:latin typeface="Times New Roman" charset="0"/>
            </a:endParaRPr>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de-CH" dirty="0" smtClean="0">
                <a:latin typeface="Arial" charset="0"/>
                <a:ea typeface="ＭＳ Ｐゴシック" charset="0"/>
                <a:cs typeface="ＭＳ Ｐゴシック" charset="0"/>
              </a:rPr>
              <a:t>Kinder mit TA zeigen eine übermässig starke </a:t>
            </a:r>
            <a:r>
              <a:rPr lang="de-CH" b="1" dirty="0" smtClean="0">
                <a:latin typeface="Arial" charset="0"/>
                <a:ea typeface="ＭＳ Ｐゴシック" charset="0"/>
                <a:cs typeface="ＭＳ Ｐゴシック" charset="0"/>
              </a:rPr>
              <a:t>Angst in Erwartung oder unmittelbar bei einer Trennung</a:t>
            </a:r>
            <a:r>
              <a:rPr lang="de-CH" dirty="0" smtClean="0">
                <a:latin typeface="Arial" charset="0"/>
                <a:ea typeface="ＭＳ Ｐゴシック" charset="0"/>
                <a:cs typeface="ＭＳ Ｐゴシック" charset="0"/>
              </a:rPr>
              <a:t> von den Eltern oder anderen engen Bezugspersonen. Sie </a:t>
            </a:r>
            <a:r>
              <a:rPr lang="de-CH" b="1" dirty="0" smtClean="0">
                <a:latin typeface="Arial" charset="0"/>
                <a:ea typeface="ＭＳ Ｐゴシック" charset="0"/>
                <a:cs typeface="ＭＳ Ｐゴシック" charset="0"/>
              </a:rPr>
              <a:t>befürchten</a:t>
            </a:r>
            <a:r>
              <a:rPr lang="de-CH" dirty="0" smtClean="0">
                <a:latin typeface="Arial" charset="0"/>
                <a:ea typeface="ＭＳ Ｐゴシック" charset="0"/>
                <a:cs typeface="ＭＳ Ｐゴシック" charset="0"/>
              </a:rPr>
              <a:t>, den Eltern oder ihnen selbst könnte in solchen Situationen etwas schlimmes zustossen, was sie dauerhaft voneinander trennen würde (</a:t>
            </a:r>
            <a:r>
              <a:rPr lang="de-CH" b="1" dirty="0" err="1" smtClean="0">
                <a:latin typeface="Arial" charset="0"/>
                <a:ea typeface="ＭＳ Ｐゴシック" charset="0"/>
                <a:cs typeface="ＭＳ Ｐゴシック" charset="0"/>
              </a:rPr>
              <a:t>unfall</a:t>
            </a:r>
            <a:r>
              <a:rPr lang="de-CH" b="1" dirty="0" smtClean="0">
                <a:latin typeface="Arial" charset="0"/>
                <a:ea typeface="ＭＳ Ｐゴシック" charset="0"/>
                <a:cs typeface="ＭＳ Ｐゴシック" charset="0"/>
              </a:rPr>
              <a:t>, </a:t>
            </a:r>
            <a:r>
              <a:rPr lang="de-CH" b="1" dirty="0" err="1" smtClean="0">
                <a:latin typeface="Arial" charset="0"/>
                <a:ea typeface="ＭＳ Ｐゴシック" charset="0"/>
                <a:cs typeface="ＭＳ Ｐゴシック" charset="0"/>
              </a:rPr>
              <a:t>entführung</a:t>
            </a:r>
            <a:r>
              <a:rPr lang="de-CH" dirty="0" smtClean="0">
                <a:latin typeface="Arial" charset="0"/>
                <a:ea typeface="ＭＳ Ｐゴシック" charset="0"/>
                <a:cs typeface="ＭＳ Ｐゴシック" charset="0"/>
              </a:rPr>
              <a:t>).</a:t>
            </a:r>
          </a:p>
          <a:p>
            <a:pPr eaLnBrk="1" hangingPunct="1"/>
            <a:endParaRPr lang="de-CH" dirty="0" smtClean="0">
              <a:latin typeface="Arial" charset="0"/>
              <a:ea typeface="ＭＳ Ｐゴシック" charset="0"/>
              <a:cs typeface="ＭＳ Ｐゴシック" charset="0"/>
            </a:endParaRPr>
          </a:p>
          <a:p>
            <a:pPr eaLnBrk="1" hangingPunct="1"/>
            <a:r>
              <a:rPr lang="de-CH" dirty="0" smtClean="0">
                <a:latin typeface="Arial" charset="0"/>
                <a:ea typeface="ＭＳ Ｐゴシック" charset="0"/>
                <a:cs typeface="ＭＳ Ｐゴシック" charset="0"/>
              </a:rPr>
              <a:t>Frühesten</a:t>
            </a:r>
            <a:r>
              <a:rPr lang="de-CH" baseline="0" dirty="0" smtClean="0">
                <a:latin typeface="Arial" charset="0"/>
                <a:ea typeface="ＭＳ Ｐゴシック" charset="0"/>
                <a:cs typeface="ＭＳ Ｐゴシック" charset="0"/>
              </a:rPr>
              <a:t> und häufigsten Störungen im Kindes- und Jugendalter. </a:t>
            </a:r>
            <a:endParaRPr lang="de-CH" dirty="0" smtClean="0">
              <a:latin typeface="Arial" charset="0"/>
              <a:ea typeface="ＭＳ Ｐゴシック" charset="0"/>
              <a:cs typeface="ＭＳ Ｐゴシック" charset="0"/>
            </a:endParaRPr>
          </a:p>
          <a:p>
            <a:pPr eaLnBrk="1" hangingPunct="1"/>
            <a:endParaRPr lang="de-CH" dirty="0" smtClean="0">
              <a:latin typeface="Arial" charset="0"/>
              <a:ea typeface="ＭＳ Ｐゴシック" charset="0"/>
              <a:cs typeface="ＭＳ Ｐゴシック" charset="0"/>
            </a:endParaRPr>
          </a:p>
          <a:p>
            <a:pPr eaLnBrk="1" hangingPunct="1"/>
            <a:endParaRPr lang="de-CH" dirty="0" smtClean="0">
              <a:latin typeface="Arial" charset="0"/>
              <a:ea typeface="ＭＳ Ｐゴシック" charset="0"/>
              <a:cs typeface="ＭＳ Ｐゴシック" charset="0"/>
            </a:endParaRPr>
          </a:p>
          <a:p>
            <a:pPr eaLnBrk="1" hangingPunct="1"/>
            <a:r>
              <a:rPr lang="de-CH" dirty="0" smtClean="0">
                <a:latin typeface="Arial" charset="0"/>
                <a:ea typeface="ＭＳ Ｐゴシック" charset="0"/>
                <a:cs typeface="ＭＳ Ｐゴシック" charset="0"/>
              </a:rPr>
              <a:t>Häufig kommt es zu einer gereizten, aggressiven Stimmung oder apathischen </a:t>
            </a:r>
            <a:r>
              <a:rPr lang="de-CH" dirty="0" err="1" smtClean="0">
                <a:latin typeface="Arial" charset="0"/>
                <a:ea typeface="ＭＳ Ｐゴシック" charset="0"/>
                <a:cs typeface="ＭＳ Ｐゴシック" charset="0"/>
              </a:rPr>
              <a:t>stimmmung</a:t>
            </a:r>
            <a:r>
              <a:rPr lang="de-CH" dirty="0" smtClean="0">
                <a:latin typeface="Arial" charset="0"/>
                <a:ea typeface="ＭＳ Ｐゴシック" charset="0"/>
                <a:cs typeface="ＭＳ Ｐゴシック" charset="0"/>
              </a:rPr>
              <a:t> sowie körperlichen </a:t>
            </a:r>
            <a:r>
              <a:rPr lang="de-CH" b="1" dirty="0" smtClean="0">
                <a:latin typeface="Arial" charset="0"/>
                <a:ea typeface="ＭＳ Ｐゴシック" charset="0"/>
                <a:cs typeface="ＭＳ Ｐゴシック" charset="0"/>
              </a:rPr>
              <a:t>Symptomen</a:t>
            </a:r>
            <a:r>
              <a:rPr lang="de-CH" dirty="0" smtClean="0">
                <a:latin typeface="Arial" charset="0"/>
                <a:ea typeface="ＭＳ Ｐゴシック" charset="0"/>
                <a:cs typeface="ＭＳ Ｐゴシック" charset="0"/>
              </a:rPr>
              <a:t>. Weiter Symptome sind Träume, von den Eltern getrennt zu sein oder bei jüngeren das Bedürfnis, immer in unmittelbarer Nähe der Bezugsperson zu sein. </a:t>
            </a:r>
          </a:p>
          <a:p>
            <a:pPr eaLnBrk="1" hangingPunct="1"/>
            <a:r>
              <a:rPr lang="de-CH" dirty="0" smtClean="0">
                <a:latin typeface="Arial" charset="0"/>
                <a:ea typeface="ＭＳ Ｐゴシック" charset="0"/>
                <a:cs typeface="ＭＳ Ｐゴシック" charset="0"/>
              </a:rPr>
              <a:t>Häufig </a:t>
            </a:r>
            <a:r>
              <a:rPr lang="de-CH" b="1" dirty="0" smtClean="0">
                <a:latin typeface="Arial" charset="0"/>
                <a:ea typeface="ＭＳ Ｐゴシック" charset="0"/>
                <a:cs typeface="ＭＳ Ｐゴシック" charset="0"/>
              </a:rPr>
              <a:t>vermeiden</a:t>
            </a:r>
            <a:r>
              <a:rPr lang="de-CH" dirty="0" smtClean="0">
                <a:latin typeface="Arial" charset="0"/>
                <a:ea typeface="ＭＳ Ｐゴシック" charset="0"/>
                <a:cs typeface="ＭＳ Ｐゴシック" charset="0"/>
              </a:rPr>
              <a:t> diese Kinder, abends alleine, ohne Licht oder bei geschlossener Türe zu schlafen, alleine zu hause zu bleiben, bei Freunden zu </a:t>
            </a:r>
            <a:r>
              <a:rPr lang="de-CH" altLang="ja-JP" dirty="0" smtClean="0">
                <a:latin typeface="Arial" charset="0"/>
                <a:ea typeface="ＭＳ Ｐゴシック" charset="0"/>
                <a:cs typeface="ＭＳ Ｐゴシック" charset="0"/>
              </a:rPr>
              <a:t>übernachten oder zur Schule zu gehen. </a:t>
            </a:r>
          </a:p>
          <a:p>
            <a:pPr eaLnBrk="1" hangingPunct="1"/>
            <a:r>
              <a:rPr lang="de-CH" altLang="ja-JP" b="1" dirty="0" smtClean="0">
                <a:latin typeface="Arial" charset="0"/>
                <a:ea typeface="ＭＳ Ｐゴシック" charset="0"/>
                <a:cs typeface="ＭＳ Ｐゴシック" charset="0"/>
              </a:rPr>
              <a:t>Über mind. 4 Wochen</a:t>
            </a:r>
          </a:p>
          <a:p>
            <a:pPr marL="171450" indent="-171450" eaLnBrk="1" hangingPunct="1">
              <a:buFontTx/>
              <a:buChar char="-"/>
            </a:pPr>
            <a:r>
              <a:rPr lang="de-CH" b="1" dirty="0" smtClean="0">
                <a:latin typeface="Arial" charset="0"/>
                <a:ea typeface="ＭＳ Ｐゴシック" charset="0"/>
                <a:cs typeface="ＭＳ Ｐゴシック" charset="0"/>
              </a:rPr>
              <a:t>Aggressives verhalten, </a:t>
            </a:r>
            <a:r>
              <a:rPr lang="de-CH" b="1" dirty="0" err="1" smtClean="0">
                <a:latin typeface="Arial" charset="0"/>
                <a:ea typeface="ＭＳ Ｐゴシック" charset="0"/>
                <a:cs typeface="ＭＳ Ｐゴシック" charset="0"/>
              </a:rPr>
              <a:t>wutausbrüche</a:t>
            </a:r>
            <a:endParaRPr lang="de-CH" b="1" dirty="0" smtClean="0">
              <a:latin typeface="Arial" charset="0"/>
              <a:ea typeface="ＭＳ Ｐゴシック" charset="0"/>
              <a:cs typeface="ＭＳ Ｐゴシック" charset="0"/>
            </a:endParaRPr>
          </a:p>
          <a:p>
            <a:pPr marL="171450" indent="-171450" eaLnBrk="1" hangingPunct="1">
              <a:buFontTx/>
              <a:buChar char="-"/>
            </a:pPr>
            <a:r>
              <a:rPr lang="de-CH" dirty="0" smtClean="0">
                <a:latin typeface="Times New Roman" charset="0"/>
                <a:ea typeface="ＭＳ Ｐゴシック" charset="0"/>
                <a:cs typeface="ＭＳ Ｐゴシック" charset="0"/>
              </a:rPr>
              <a:t>- </a:t>
            </a:r>
            <a:r>
              <a:rPr lang="de-CH" dirty="0">
                <a:latin typeface="Times New Roman" charset="0"/>
                <a:ea typeface="ＭＳ Ｐゴシック" charset="0"/>
                <a:cs typeface="ＭＳ Ｐゴシック" charset="0"/>
              </a:rPr>
              <a:t>übertrieben und dem </a:t>
            </a:r>
            <a:r>
              <a:rPr lang="de-CH" dirty="0" err="1">
                <a:latin typeface="Times New Roman" charset="0"/>
                <a:ea typeface="ＭＳ Ｐゴシック" charset="0"/>
                <a:cs typeface="ＭＳ Ｐゴシック" charset="0"/>
              </a:rPr>
              <a:t>entwicklungsalter</a:t>
            </a:r>
            <a:r>
              <a:rPr lang="de-CH" dirty="0">
                <a:latin typeface="Times New Roman" charset="0"/>
                <a:ea typeface="ＭＳ Ｐゴシック" charset="0"/>
                <a:cs typeface="ＭＳ Ｐゴシック" charset="0"/>
              </a:rPr>
              <a:t> nicht entsprechend ist. </a:t>
            </a:r>
          </a:p>
          <a:p>
            <a:pPr eaLnBrk="1" hangingPunct="1"/>
            <a:r>
              <a:rPr lang="de-CH" dirty="0" smtClean="0">
                <a:latin typeface="Times New Roman" charset="0"/>
                <a:ea typeface="ＭＳ Ｐゴシック" charset="0"/>
                <a:cs typeface="ＭＳ Ｐゴシック" charset="0"/>
              </a:rPr>
              <a:t>Unfall</a:t>
            </a:r>
            <a:r>
              <a:rPr lang="de-CH" dirty="0">
                <a:latin typeface="Times New Roman" charset="0"/>
                <a:ea typeface="ＭＳ Ｐゴシック" charset="0"/>
                <a:cs typeface="ＭＳ Ｐゴシック" charset="0"/>
              </a:rPr>
              <a:t>, Entführung</a:t>
            </a:r>
          </a:p>
          <a:p>
            <a:pPr eaLnBrk="1" hangingPunct="1"/>
            <a:r>
              <a:rPr lang="de-CH" b="1" dirty="0" smtClean="0">
                <a:latin typeface="Times New Roman" charset="0"/>
                <a:ea typeface="ＭＳ Ｐゴシック" charset="0"/>
                <a:cs typeface="ＭＳ Ｐゴシック" charset="0"/>
              </a:rPr>
              <a:t>Schulabsentismus</a:t>
            </a:r>
            <a:r>
              <a:rPr lang="de-CH" b="1" dirty="0">
                <a:latin typeface="Times New Roman" charset="0"/>
                <a:ea typeface="ＭＳ Ｐゴシック" charset="0"/>
                <a:cs typeface="ＭＳ Ｐゴシック" charset="0"/>
              </a:rPr>
              <a:t>, </a:t>
            </a:r>
            <a:r>
              <a:rPr lang="de-CH" b="1" dirty="0" smtClean="0">
                <a:latin typeface="Times New Roman" charset="0"/>
                <a:ea typeface="ＭＳ Ｐゴシック" charset="0"/>
                <a:cs typeface="ＭＳ Ｐゴシック" charset="0"/>
              </a:rPr>
              <a:t>Schulphobie</a:t>
            </a:r>
          </a:p>
          <a:p>
            <a:pPr eaLnBrk="1" hangingPunct="1"/>
            <a:r>
              <a:rPr lang="de-CH" b="1" dirty="0" smtClean="0">
                <a:latin typeface="Times New Roman" charset="0"/>
                <a:ea typeface="ＭＳ Ｐゴシック" charset="0"/>
                <a:cs typeface="ＭＳ Ｐゴシック" charset="0"/>
              </a:rPr>
              <a:t>DSM-V Diskussion beginn</a:t>
            </a:r>
            <a:r>
              <a:rPr lang="de-CH" b="1" baseline="0" dirty="0" smtClean="0">
                <a:latin typeface="Times New Roman" charset="0"/>
                <a:ea typeface="ＭＳ Ｐゴシック" charset="0"/>
                <a:cs typeface="ＭＳ Ｐゴシック" charset="0"/>
              </a:rPr>
              <a:t> vor dem 18. LJ- Erwachsenen TA? </a:t>
            </a:r>
            <a:endParaRPr lang="de-CH" b="1" dirty="0">
              <a:latin typeface="Times New Roman"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lstStyle/>
          <a:p>
            <a:pPr marL="0" indent="0">
              <a:buFontTx/>
              <a:buNone/>
            </a:pPr>
            <a:endParaRPr lang="en-US" noProof="0" dirty="0" smtClean="0"/>
          </a:p>
          <a:p>
            <a:pPr marL="171450" indent="-171450">
              <a:buFontTx/>
              <a:buChar char="-"/>
            </a:pPr>
            <a:r>
              <a:rPr lang="en-US" noProof="0" dirty="0" err="1" smtClean="0"/>
              <a:t>Geringere</a:t>
            </a:r>
            <a:r>
              <a:rPr lang="en-US" noProof="0" dirty="0" smtClean="0"/>
              <a:t> </a:t>
            </a:r>
            <a:r>
              <a:rPr lang="en-US" noProof="0" dirty="0" err="1" smtClean="0"/>
              <a:t>Akzeptanz</a:t>
            </a:r>
            <a:r>
              <a:rPr lang="en-US" noProof="0" dirty="0" smtClean="0"/>
              <a:t> von </a:t>
            </a:r>
            <a:r>
              <a:rPr lang="en-US" noProof="0" dirty="0" err="1" smtClean="0"/>
              <a:t>Emotionen</a:t>
            </a:r>
            <a:endParaRPr lang="en-US" noProof="0" dirty="0" smtClean="0"/>
          </a:p>
          <a:p>
            <a:pPr marL="171450" indent="-171450">
              <a:buFontTx/>
              <a:buChar char="-"/>
            </a:pPr>
            <a:r>
              <a:rPr lang="en-US" noProof="0" dirty="0" err="1" smtClean="0"/>
              <a:t>Reduzierte</a:t>
            </a:r>
            <a:r>
              <a:rPr lang="en-US" noProof="0" dirty="0" smtClean="0"/>
              <a:t> </a:t>
            </a:r>
            <a:r>
              <a:rPr lang="en-US" noProof="0" dirty="0" err="1" smtClean="0"/>
              <a:t>emotionale</a:t>
            </a:r>
            <a:r>
              <a:rPr lang="en-US" baseline="0" noProof="0" dirty="0" smtClean="0"/>
              <a:t> </a:t>
            </a:r>
            <a:r>
              <a:rPr lang="en-US" baseline="0" noProof="0" dirty="0" err="1" smtClean="0"/>
              <a:t>Klarheit</a:t>
            </a:r>
            <a:endParaRPr lang="en-US" baseline="0" noProof="0" dirty="0" smtClean="0"/>
          </a:p>
          <a:p>
            <a:pPr marL="171450" indent="-171450">
              <a:buFontTx/>
              <a:buChar char="-"/>
            </a:pPr>
            <a:r>
              <a:rPr lang="en-US" baseline="0" noProof="0" dirty="0" err="1" smtClean="0"/>
              <a:t>Mangel</a:t>
            </a:r>
            <a:r>
              <a:rPr lang="en-US" baseline="0" noProof="0" dirty="0" smtClean="0"/>
              <a:t> adaptive ER-</a:t>
            </a:r>
            <a:r>
              <a:rPr lang="en-US" baseline="0" noProof="0" dirty="0" err="1" smtClean="0"/>
              <a:t>strategien</a:t>
            </a:r>
            <a:endParaRPr lang="en-US" baseline="0" noProof="0" dirty="0" smtClean="0"/>
          </a:p>
          <a:p>
            <a:pPr marL="171450" indent="-171450">
              <a:buFontTx/>
              <a:buChar char="-"/>
            </a:pPr>
            <a:r>
              <a:rPr lang="en-US" baseline="0" noProof="0" dirty="0" smtClean="0"/>
              <a:t>Rumination, </a:t>
            </a:r>
            <a:r>
              <a:rPr lang="en-US" baseline="0" noProof="0" dirty="0" err="1" smtClean="0"/>
              <a:t>vermeidung</a:t>
            </a:r>
            <a:r>
              <a:rPr lang="en-US" baseline="0" noProof="0" dirty="0" smtClean="0"/>
              <a:t>, </a:t>
            </a:r>
            <a:r>
              <a:rPr lang="en-US" baseline="0" noProof="0" dirty="0" err="1" smtClean="0"/>
              <a:t>unterdrückung</a:t>
            </a:r>
            <a:endParaRPr lang="en-US" baseline="0" noProof="0" dirty="0" smtClean="0"/>
          </a:p>
          <a:p>
            <a:pPr marL="171450" indent="-171450">
              <a:buFontTx/>
              <a:buChar char="-"/>
            </a:pPr>
            <a:endParaRPr lang="en-US" noProof="0" dirty="0" smtClean="0"/>
          </a:p>
          <a:p>
            <a:pPr marL="0" indent="0">
              <a:buFontTx/>
              <a:buNone/>
            </a:pPr>
            <a:endParaRPr lang="en-US" noProof="0" dirty="0" smtClean="0"/>
          </a:p>
          <a:p>
            <a:pPr marL="0" indent="0">
              <a:buFontTx/>
              <a:buNone/>
            </a:pPr>
            <a:endParaRPr lang="en-US" noProof="0" dirty="0" smtClean="0"/>
          </a:p>
          <a:p>
            <a:pPr marL="0" indent="0">
              <a:buFontTx/>
              <a:buNone/>
            </a:pPr>
            <a:r>
              <a:rPr lang="en-US" noProof="0" dirty="0" smtClean="0"/>
              <a:t>Therefore, in a set of</a:t>
            </a:r>
            <a:r>
              <a:rPr lang="en-US" baseline="0" noProof="0" dirty="0" smtClean="0"/>
              <a:t> studies with children with SAD I investigated CB: 1. age and disorder specific stimuli, pictures, have been developed and evaluated and then implemented in paradigms. one to investigate an implici</a:t>
            </a:r>
            <a:r>
              <a:rPr lang="en-US" b="1" baseline="0" noProof="0" dirty="0" smtClean="0"/>
              <a:t>t IB using a FCRT </a:t>
            </a:r>
            <a:r>
              <a:rPr lang="en-US" baseline="0" noProof="0" dirty="0" smtClean="0"/>
              <a:t>using ambiguous pictures- in RT no differences were shown, but children with SAD rated the </a:t>
            </a:r>
            <a:r>
              <a:rPr lang="en-US" baseline="0" noProof="0" dirty="0" err="1" smtClean="0"/>
              <a:t>pict</a:t>
            </a:r>
            <a:r>
              <a:rPr lang="en-US" baseline="0" noProof="0" dirty="0" smtClean="0"/>
              <a:t>. As sign. more unpleasant. The other paradigm investigated the </a:t>
            </a:r>
            <a:r>
              <a:rPr lang="en-US" b="1" baseline="0" noProof="0" dirty="0" smtClean="0"/>
              <a:t>AB</a:t>
            </a:r>
            <a:r>
              <a:rPr lang="en-US" baseline="0" noProof="0" dirty="0" smtClean="0"/>
              <a:t>, specifically the </a:t>
            </a:r>
            <a:r>
              <a:rPr lang="en-US" b="1" baseline="0" noProof="0" dirty="0" smtClean="0"/>
              <a:t>Vigilance-Avoidance Model</a:t>
            </a:r>
            <a:r>
              <a:rPr lang="en-US" baseline="0" noProof="0" dirty="0" smtClean="0"/>
              <a:t>, using an eye-tracker paradigm. We showed the children reunion and separation pictures and </a:t>
            </a:r>
            <a:r>
              <a:rPr lang="en-US" b="1" baseline="0" noProof="0" dirty="0" smtClean="0"/>
              <a:t>could confirm the model</a:t>
            </a:r>
            <a:r>
              <a:rPr lang="en-US" baseline="0" noProof="0" dirty="0" smtClean="0"/>
              <a:t>- (viewing behavior of Children with SAD longer on the threatening stimuli, followed by an avoidance in their viewing behavior) the paradigm was repeated after a 16-session intervention. After treatment- the course between children with SAD and HC was not </a:t>
            </a:r>
            <a:r>
              <a:rPr lang="en-US" baseline="0" noProof="0" dirty="0" err="1" smtClean="0"/>
              <a:t>signf</a:t>
            </a:r>
            <a:r>
              <a:rPr lang="en-US" baseline="0" noProof="0" dirty="0" smtClean="0"/>
              <a:t>. Different anymore. </a:t>
            </a:r>
          </a:p>
          <a:p>
            <a:pPr marL="0" indent="0">
              <a:buFontTx/>
              <a:buNone/>
            </a:pPr>
            <a:r>
              <a:rPr lang="en-US" noProof="0" dirty="0" smtClean="0"/>
              <a:t>In summary, we could not</a:t>
            </a:r>
            <a:r>
              <a:rPr lang="en-US" baseline="0" noProof="0" dirty="0" smtClean="0"/>
              <a:t> find an implicit interpretation bias. In line with other studies with children with AD. </a:t>
            </a:r>
          </a:p>
          <a:p>
            <a:pPr marL="0" indent="0">
              <a:buFontTx/>
              <a:buNone/>
            </a:pPr>
            <a:r>
              <a:rPr lang="en-US" baseline="0" noProof="0" dirty="0" smtClean="0"/>
              <a:t>Vigilance-avoidance model could be confirmed, and that CBT can change this course. However, disorder specificity has to be investigated. </a:t>
            </a:r>
            <a:endParaRPr lang="en-US" noProof="0" dirty="0" smtClean="0"/>
          </a:p>
          <a:p>
            <a:pPr marL="0" indent="0">
              <a:buFontTx/>
              <a:buNone/>
            </a:pPr>
            <a:endParaRPr lang="en-US" noProof="0" dirty="0" smtClean="0"/>
          </a:p>
          <a:p>
            <a:pPr marL="0" indent="0">
              <a:buFontTx/>
              <a:buNone/>
            </a:pPr>
            <a:endParaRPr lang="en-US" noProof="0" dirty="0" smtClean="0"/>
          </a:p>
          <a:p>
            <a:pPr marL="0" indent="0">
              <a:buFontTx/>
              <a:buNone/>
            </a:pPr>
            <a:endParaRPr lang="en-US" noProof="0" dirty="0" smtClean="0"/>
          </a:p>
          <a:p>
            <a:pPr marL="0" indent="0">
              <a:buFontTx/>
              <a:buNone/>
            </a:pPr>
            <a:r>
              <a:rPr lang="en-US" noProof="0" dirty="0" smtClean="0"/>
              <a:t>Cognitive Biases in anxiety disorders </a:t>
            </a:r>
          </a:p>
          <a:p>
            <a:pPr marL="0" indent="0">
              <a:buFontTx/>
              <a:buNone/>
            </a:pPr>
            <a:endParaRPr lang="en-US" noProof="0" dirty="0" smtClean="0"/>
          </a:p>
          <a:p>
            <a:pPr marL="171450" indent="-171450">
              <a:buFontTx/>
              <a:buChar char="-"/>
            </a:pPr>
            <a:r>
              <a:rPr lang="en-US" noProof="0" dirty="0" smtClean="0"/>
              <a:t>Forced Choice</a:t>
            </a:r>
            <a:r>
              <a:rPr lang="en-US" baseline="0" noProof="0" dirty="0" smtClean="0"/>
              <a:t> Reaction Time Paradigm: to assess implicit interpretation bias. </a:t>
            </a:r>
            <a:r>
              <a:rPr lang="en-US" noProof="0" dirty="0" smtClean="0"/>
              <a:t>Ambiguous pictures more</a:t>
            </a:r>
            <a:r>
              <a:rPr lang="en-US" baseline="0" noProof="0" dirty="0" smtClean="0"/>
              <a:t> unpleasant. No differences in reaction times. </a:t>
            </a:r>
          </a:p>
        </p:txBody>
      </p:sp>
    </p:spTree>
    <p:extLst>
      <p:ext uri="{BB962C8B-B14F-4D97-AF65-F5344CB8AC3E}">
        <p14:creationId xmlns:p14="http://schemas.microsoft.com/office/powerpoint/2010/main" val="3306467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de-DE" baseline="0" dirty="0" smtClean="0"/>
              <a:t>Emotionsunterdrückung scheint bei internalisierenden und externalisierenden Problemen assoziiert zu sein. </a:t>
            </a:r>
          </a:p>
          <a:p>
            <a:endParaRPr lang="de-DE" dirty="0"/>
          </a:p>
        </p:txBody>
      </p:sp>
      <p:sp>
        <p:nvSpPr>
          <p:cNvPr id="4" name="Foliennummernplatzhalter 3"/>
          <p:cNvSpPr>
            <a:spLocks noGrp="1"/>
          </p:cNvSpPr>
          <p:nvPr>
            <p:ph type="sldNum" sz="quarter" idx="10"/>
          </p:nvPr>
        </p:nvSpPr>
        <p:spPr/>
        <p:txBody>
          <a:bodyPr/>
          <a:lstStyle/>
          <a:p>
            <a:fld id="{3887DDCF-0949-0E46-8F03-F3C3113A61BB}" type="slidenum">
              <a:rPr lang="de-DE" smtClean="0"/>
              <a:pPr/>
              <a:t>19</a:t>
            </a:fld>
            <a:endParaRPr lang="de-DE"/>
          </a:p>
        </p:txBody>
      </p:sp>
    </p:spTree>
    <p:extLst>
      <p:ext uri="{BB962C8B-B14F-4D97-AF65-F5344CB8AC3E}">
        <p14:creationId xmlns:p14="http://schemas.microsoft.com/office/powerpoint/2010/main" val="102492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lienbildplatzhalter 1"/>
          <p:cNvSpPr>
            <a:spLocks noGrp="1" noRot="1" noChangeAspect="1" noTextEdit="1"/>
          </p:cNvSpPr>
          <p:nvPr>
            <p:ph type="sldImg"/>
          </p:nvPr>
        </p:nvSpPr>
        <p:spPr>
          <a:ln/>
        </p:spPr>
      </p:sp>
      <p:sp>
        <p:nvSpPr>
          <p:cNvPr id="3481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de-DE" sz="1400" dirty="0" smtClean="0">
                <a:latin typeface="Arial" charset="0"/>
                <a:ea typeface="MS PGothic" charset="0"/>
              </a:rPr>
              <a:t>Hintergrund: </a:t>
            </a:r>
          </a:p>
          <a:p>
            <a:pPr>
              <a:spcBef>
                <a:spcPct val="0"/>
              </a:spcBef>
            </a:pPr>
            <a:r>
              <a:rPr lang="de-DE" sz="1400" dirty="0" smtClean="0">
                <a:latin typeface="Arial" charset="0"/>
                <a:ea typeface="MS PGothic" charset="0"/>
              </a:rPr>
              <a:t>SVV </a:t>
            </a:r>
            <a:r>
              <a:rPr lang="de-DE" sz="1400" dirty="0">
                <a:latin typeface="Arial" charset="0"/>
                <a:ea typeface="MS PGothic" charset="0"/>
              </a:rPr>
              <a:t>wird </a:t>
            </a:r>
            <a:r>
              <a:rPr lang="de-DE" sz="1400" b="1" dirty="0">
                <a:latin typeface="Arial" charset="0"/>
                <a:ea typeface="MS PGothic" charset="0"/>
              </a:rPr>
              <a:t>definiert </a:t>
            </a:r>
            <a:r>
              <a:rPr lang="de-DE" sz="1400" dirty="0">
                <a:latin typeface="Arial" charset="0"/>
                <a:ea typeface="MS PGothic" charset="0"/>
              </a:rPr>
              <a:t>als: </a:t>
            </a:r>
          </a:p>
          <a:p>
            <a:pPr>
              <a:spcBef>
                <a:spcPct val="0"/>
              </a:spcBef>
            </a:pPr>
            <a:r>
              <a:rPr lang="de-DE" sz="1400" dirty="0">
                <a:latin typeface="Arial" charset="0"/>
                <a:ea typeface="MS PGothic" charset="0"/>
              </a:rPr>
              <a:t>Für das mehrmalige SVV zeigt sich eine Prävalenzrate von 5-6%. </a:t>
            </a:r>
          </a:p>
          <a:p>
            <a:pPr>
              <a:spcBef>
                <a:spcPct val="0"/>
              </a:spcBef>
            </a:pPr>
            <a:r>
              <a:rPr lang="de-DE" sz="1400" dirty="0">
                <a:latin typeface="Arial" charset="0"/>
                <a:ea typeface="MS PGothic" charset="0"/>
              </a:rPr>
              <a:t>Als </a:t>
            </a:r>
            <a:r>
              <a:rPr lang="de-DE" sz="1400" b="1" dirty="0">
                <a:latin typeface="Arial" charset="0"/>
                <a:ea typeface="MS PGothic" charset="0"/>
              </a:rPr>
              <a:t>Gründe</a:t>
            </a:r>
            <a:r>
              <a:rPr lang="de-DE" sz="1400" dirty="0">
                <a:latin typeface="Arial" charset="0"/>
                <a:ea typeface="MS PGothic" charset="0"/>
              </a:rPr>
              <a:t> von SVV steht der Abbau von neg. Emotionen im Vordergrund. </a:t>
            </a:r>
          </a:p>
          <a:p>
            <a:pPr>
              <a:spcBef>
                <a:spcPct val="0"/>
              </a:spcBef>
            </a:pPr>
            <a:r>
              <a:rPr lang="de-DE" sz="1400" dirty="0">
                <a:latin typeface="Arial" charset="0"/>
                <a:ea typeface="MS PGothic" charset="0"/>
              </a:rPr>
              <a:t>Da einige Hinweise </a:t>
            </a:r>
            <a:r>
              <a:rPr lang="de-DE" sz="1400" dirty="0" err="1">
                <a:latin typeface="Arial" charset="0"/>
                <a:ea typeface="MS PGothic" charset="0"/>
              </a:rPr>
              <a:t>daraufhindeuten</a:t>
            </a:r>
            <a:r>
              <a:rPr lang="de-DE" sz="1400" dirty="0">
                <a:latin typeface="Arial" charset="0"/>
                <a:ea typeface="MS PGothic" charset="0"/>
              </a:rPr>
              <a:t>, dass SVV eine eigenständige Störung ist, wird das Störungsbild als mögliches neues Störungsbild im DSM-V aufgenommen. </a:t>
            </a:r>
            <a:endParaRPr lang="de-DE" sz="1400" dirty="0" smtClean="0">
              <a:latin typeface="Arial" charset="0"/>
              <a:ea typeface="MS PGothic" charset="0"/>
            </a:endParaRPr>
          </a:p>
          <a:p>
            <a:pPr>
              <a:spcBef>
                <a:spcPct val="0"/>
              </a:spcBef>
            </a:pPr>
            <a:r>
              <a:rPr lang="de-DE" sz="1400" dirty="0" smtClean="0">
                <a:latin typeface="Arial" charset="0"/>
                <a:ea typeface="MS PGothic" charset="0"/>
              </a:rPr>
              <a:t>Unterscheidung: </a:t>
            </a:r>
            <a:r>
              <a:rPr lang="de-DE" sz="1400" dirty="0" err="1" smtClean="0">
                <a:latin typeface="Arial" charset="0"/>
                <a:ea typeface="MS PGothic" charset="0"/>
              </a:rPr>
              <a:t>deliberate</a:t>
            </a:r>
            <a:r>
              <a:rPr lang="de-DE" sz="1400" dirty="0" smtClean="0">
                <a:latin typeface="Arial" charset="0"/>
                <a:ea typeface="MS PGothic" charset="0"/>
              </a:rPr>
              <a:t> </a:t>
            </a:r>
            <a:r>
              <a:rPr lang="de-DE" sz="1400" dirty="0" err="1" smtClean="0">
                <a:latin typeface="Arial" charset="0"/>
                <a:ea typeface="MS PGothic" charset="0"/>
              </a:rPr>
              <a:t>self-harm</a:t>
            </a:r>
            <a:endParaRPr lang="de-DE" sz="1400" dirty="0" smtClean="0">
              <a:latin typeface="Arial" charset="0"/>
              <a:ea typeface="MS PGothic" charset="0"/>
            </a:endParaRPr>
          </a:p>
          <a:p>
            <a:pPr>
              <a:spcBef>
                <a:spcPct val="0"/>
              </a:spcBef>
            </a:pPr>
            <a:endParaRPr lang="de-DE" sz="1400" dirty="0">
              <a:latin typeface="Arial" charset="0"/>
              <a:ea typeface="MS PGothic" charset="0"/>
            </a:endParaRPr>
          </a:p>
          <a:p>
            <a:pPr>
              <a:spcBef>
                <a:spcPct val="0"/>
              </a:spcBef>
            </a:pPr>
            <a:r>
              <a:rPr lang="de-DE" sz="2400" dirty="0" smtClean="0">
                <a:latin typeface="Arial" charset="0"/>
                <a:ea typeface="MS PGothic" charset="0"/>
              </a:rPr>
              <a:t>Aufnahme als Forschungsdiagnose auch im Behandlungskontext</a:t>
            </a:r>
            <a:r>
              <a:rPr lang="de-DE" sz="2400" baseline="0" dirty="0" smtClean="0">
                <a:latin typeface="Arial" charset="0"/>
                <a:ea typeface="MS PGothic" charset="0"/>
              </a:rPr>
              <a:t> relevant: da häufig nicht nur von Seite von Bezugspersonen mit neg. Gefühlen auf NSSV reagiert wird, sondern auch von </a:t>
            </a:r>
            <a:r>
              <a:rPr lang="de-DE" sz="2400" baseline="0" dirty="0" err="1" smtClean="0">
                <a:latin typeface="Arial" charset="0"/>
                <a:ea typeface="MS PGothic" charset="0"/>
              </a:rPr>
              <a:t>medizin</a:t>
            </a:r>
            <a:r>
              <a:rPr lang="de-DE" sz="2400" baseline="0" dirty="0" smtClean="0">
                <a:latin typeface="Arial" charset="0"/>
                <a:ea typeface="MS PGothic" charset="0"/>
              </a:rPr>
              <a:t>. Pflegepersonal. </a:t>
            </a:r>
            <a:endParaRPr lang="de-DE" sz="2400" dirty="0">
              <a:latin typeface="Arial" charset="0"/>
              <a:ea typeface="MS PGothic" charset="0"/>
            </a:endParaRPr>
          </a:p>
          <a:p>
            <a:pPr>
              <a:spcBef>
                <a:spcPct val="0"/>
              </a:spcBef>
            </a:pPr>
            <a:r>
              <a:rPr lang="de-DE" dirty="0" err="1" smtClean="0">
                <a:latin typeface="Arial" charset="0"/>
                <a:ea typeface="MS PGothic" charset="0"/>
              </a:rPr>
              <a:t>Spezif</a:t>
            </a:r>
            <a:r>
              <a:rPr lang="de-DE" dirty="0" smtClean="0">
                <a:latin typeface="Arial" charset="0"/>
                <a:ea typeface="MS PGothic" charset="0"/>
              </a:rPr>
              <a:t>. Behandlungsmöglichkeiten</a:t>
            </a:r>
            <a:endParaRPr lang="de-DE" dirty="0">
              <a:latin typeface="Arial" charset="0"/>
              <a:ea typeface="MS PGothic" charset="0"/>
            </a:endParaRPr>
          </a:p>
          <a:p>
            <a:pPr>
              <a:spcBef>
                <a:spcPct val="0"/>
              </a:spcBef>
            </a:pPr>
            <a:endParaRPr lang="de-DE" dirty="0">
              <a:latin typeface="Arial" charset="0"/>
              <a:ea typeface="MS PGothic" charset="0"/>
            </a:endParaRPr>
          </a:p>
          <a:p>
            <a:pPr>
              <a:spcBef>
                <a:spcPct val="0"/>
              </a:spcBef>
            </a:pPr>
            <a:endParaRPr lang="de-DE" dirty="0">
              <a:latin typeface="Arial" charset="0"/>
              <a:ea typeface="MS PGothic" charset="0"/>
            </a:endParaRPr>
          </a:p>
          <a:p>
            <a:pPr>
              <a:spcBef>
                <a:spcPct val="0"/>
              </a:spcBef>
            </a:pPr>
            <a:r>
              <a:rPr lang="de-DE" dirty="0">
                <a:latin typeface="Arial" charset="0"/>
                <a:ea typeface="MS PGothic" charset="0"/>
              </a:rPr>
              <a:t>Aufgrund der Häufigkeiten und der bisher noch geringen Forschungslage ist es </a:t>
            </a:r>
            <a:r>
              <a:rPr lang="de-DE" dirty="0" err="1">
                <a:latin typeface="Arial" charset="0"/>
                <a:ea typeface="MS PGothic" charset="0"/>
              </a:rPr>
              <a:t>wichti</a:t>
            </a:r>
            <a:endParaRPr lang="de-DE" dirty="0">
              <a:latin typeface="Arial" charset="0"/>
              <a:ea typeface="MS PGothic" charset="0"/>
            </a:endParaRPr>
          </a:p>
          <a:p>
            <a:pPr>
              <a:spcBef>
                <a:spcPct val="0"/>
              </a:spcBef>
            </a:pPr>
            <a:endParaRPr lang="de-DE" dirty="0">
              <a:latin typeface="Arial" charset="0"/>
              <a:ea typeface="MS PGothic" charset="0"/>
            </a:endParaRPr>
          </a:p>
          <a:p>
            <a:pPr>
              <a:spcBef>
                <a:spcPct val="0"/>
              </a:spcBef>
            </a:pPr>
            <a:r>
              <a:rPr lang="de-DE" dirty="0">
                <a:latin typeface="Arial" charset="0"/>
                <a:ea typeface="MS PGothic" charset="0"/>
              </a:rPr>
              <a:t>Forschung bislang vorwiegend bei Pat. Mit BPS- Störungsmodell geht von Defiziten der ER aus. </a:t>
            </a:r>
          </a:p>
          <a:p>
            <a:pPr>
              <a:spcBef>
                <a:spcPct val="0"/>
              </a:spcBef>
            </a:pPr>
            <a:endParaRPr lang="de-DE" dirty="0">
              <a:latin typeface="Arial" charset="0"/>
              <a:ea typeface="MS PGothic" charset="0"/>
            </a:endParaRPr>
          </a:p>
          <a:p>
            <a:pPr>
              <a:spcBef>
                <a:spcPct val="0"/>
              </a:spcBef>
            </a:pPr>
            <a:r>
              <a:rPr lang="de-DE" dirty="0">
                <a:latin typeface="Arial" charset="0"/>
                <a:ea typeface="MS PGothic" charset="0"/>
              </a:rPr>
              <a:t>Wenig störungsspezifische Forschung zu ER – Trigger: zwischenmenschliche </a:t>
            </a:r>
            <a:r>
              <a:rPr lang="de-DE" dirty="0" err="1">
                <a:latin typeface="Arial" charset="0"/>
                <a:ea typeface="MS PGothic" charset="0"/>
              </a:rPr>
              <a:t>schwierigkeiten</a:t>
            </a:r>
            <a:r>
              <a:rPr lang="de-DE" dirty="0">
                <a:latin typeface="Arial" charset="0"/>
                <a:ea typeface="MS PGothic" charset="0"/>
              </a:rPr>
              <a:t> </a:t>
            </a:r>
          </a:p>
        </p:txBody>
      </p:sp>
      <p:sp>
        <p:nvSpPr>
          <p:cNvPr id="3482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Verdana" charset="0"/>
                <a:ea typeface="MS PGothic" charset="0"/>
                <a:cs typeface="MS PGothic" charset="0"/>
              </a:defRPr>
            </a:lvl1pPr>
            <a:lvl2pPr marL="742950" indent="-285750" eaLnBrk="0" hangingPunct="0">
              <a:defRPr sz="2000">
                <a:solidFill>
                  <a:schemeClr val="tx1"/>
                </a:solidFill>
                <a:latin typeface="Verdana" charset="0"/>
                <a:ea typeface="MS PGothic" charset="0"/>
                <a:cs typeface="MS PGothic" charset="0"/>
              </a:defRPr>
            </a:lvl2pPr>
            <a:lvl3pPr marL="1143000" indent="-228600" eaLnBrk="0" hangingPunct="0">
              <a:defRPr sz="2000">
                <a:solidFill>
                  <a:schemeClr val="tx1"/>
                </a:solidFill>
                <a:latin typeface="Verdana" charset="0"/>
                <a:ea typeface="MS PGothic" charset="0"/>
                <a:cs typeface="MS PGothic" charset="0"/>
              </a:defRPr>
            </a:lvl3pPr>
            <a:lvl4pPr marL="1600200" indent="-228600" eaLnBrk="0" hangingPunct="0">
              <a:defRPr sz="2000">
                <a:solidFill>
                  <a:schemeClr val="tx1"/>
                </a:solidFill>
                <a:latin typeface="Verdana" charset="0"/>
                <a:ea typeface="MS PGothic" charset="0"/>
                <a:cs typeface="MS PGothic" charset="0"/>
              </a:defRPr>
            </a:lvl4pPr>
            <a:lvl5pPr marL="2057400" indent="-228600" eaLnBrk="0" hangingPunct="0">
              <a:defRPr sz="20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buClr>
                <a:srgbClr val="2C3F68"/>
              </a:buClr>
              <a:buFont typeface="Wingdings" charset="0"/>
              <a:buChar char="§"/>
              <a:defRPr sz="20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buClr>
                <a:srgbClr val="2C3F68"/>
              </a:buClr>
              <a:buFont typeface="Wingdings" charset="0"/>
              <a:buChar char="§"/>
              <a:defRPr sz="20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buClr>
                <a:srgbClr val="2C3F68"/>
              </a:buClr>
              <a:buFont typeface="Wingdings" charset="0"/>
              <a:buChar char="§"/>
              <a:defRPr sz="20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buClr>
                <a:srgbClr val="2C3F68"/>
              </a:buClr>
              <a:buFont typeface="Wingdings" charset="0"/>
              <a:buChar char="§"/>
              <a:defRPr sz="2000">
                <a:solidFill>
                  <a:schemeClr val="tx1"/>
                </a:solidFill>
                <a:latin typeface="Verdana" charset="0"/>
                <a:ea typeface="MS PGothic" charset="0"/>
                <a:cs typeface="MS PGothic" charset="0"/>
              </a:defRPr>
            </a:lvl9pPr>
          </a:lstStyle>
          <a:p>
            <a:pPr eaLnBrk="1" hangingPunct="1"/>
            <a:fld id="{3329D505-2DA6-BE4F-A4F8-7EF6A0E303EA}" type="slidenum">
              <a:rPr lang="de-DE" sz="1200">
                <a:latin typeface="Calibri" charset="0"/>
              </a:rPr>
              <a:pPr eaLnBrk="1" hangingPunct="1"/>
              <a:t>20</a:t>
            </a:fld>
            <a:endParaRPr lang="de-DE"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Kurzer</a:t>
            </a:r>
            <a:r>
              <a:rPr lang="de-DE" baseline="0" dirty="0" smtClean="0"/>
              <a:t> Überblick: </a:t>
            </a:r>
            <a:endParaRPr lang="de-DE" dirty="0" smtClean="0"/>
          </a:p>
          <a:p>
            <a:endParaRPr lang="de-DE" dirty="0" smtClean="0"/>
          </a:p>
          <a:p>
            <a:r>
              <a:rPr lang="de-DE" dirty="0" smtClean="0"/>
              <a:t>1. Was</a:t>
            </a:r>
            <a:r>
              <a:rPr lang="de-DE" baseline="0" dirty="0" smtClean="0"/>
              <a:t> sind Emotionen und </a:t>
            </a:r>
            <a:r>
              <a:rPr lang="de-DE" baseline="0" dirty="0" err="1" smtClean="0"/>
              <a:t>Def</a:t>
            </a:r>
            <a:r>
              <a:rPr lang="de-DE" baseline="0" dirty="0" smtClean="0"/>
              <a:t>. Von Emotionsregulation? </a:t>
            </a:r>
            <a:endParaRPr lang="de-DE" dirty="0" smtClean="0"/>
          </a:p>
          <a:p>
            <a:r>
              <a:rPr lang="de-DE" dirty="0" smtClean="0"/>
              <a:t>2. Hintergrundinformationen zu NSSV</a:t>
            </a:r>
          </a:p>
          <a:p>
            <a:r>
              <a:rPr lang="de-DE" dirty="0" smtClean="0"/>
              <a:t>Ergebnisse unserer Studien-</a:t>
            </a:r>
            <a:r>
              <a:rPr lang="de-DE" baseline="0" dirty="0" smtClean="0"/>
              <a:t> im Hinblick auf </a:t>
            </a:r>
            <a:r>
              <a:rPr lang="de-DE" baseline="0" dirty="0" err="1" smtClean="0"/>
              <a:t>Komorbiditäten</a:t>
            </a:r>
            <a:r>
              <a:rPr lang="de-DE" baseline="0" dirty="0" smtClean="0"/>
              <a:t> und klinischen Korrelaten- </a:t>
            </a:r>
          </a:p>
          <a:p>
            <a:r>
              <a:rPr lang="de-DE" baseline="0" dirty="0" smtClean="0"/>
              <a:t>NSSV im </a:t>
            </a:r>
            <a:r>
              <a:rPr lang="de-DE" baseline="0" dirty="0" err="1" smtClean="0"/>
              <a:t>Zhg</a:t>
            </a:r>
            <a:r>
              <a:rPr lang="de-DE" baseline="0" dirty="0" smtClean="0"/>
              <a:t> mit </a:t>
            </a:r>
            <a:r>
              <a:rPr lang="de-DE" baseline="0" dirty="0" err="1" smtClean="0"/>
              <a:t>emot</a:t>
            </a:r>
            <a:r>
              <a:rPr lang="de-DE" baseline="0" dirty="0" smtClean="0"/>
              <a:t>. Gesichtsausdruck- ausführlicher auf Emotionserkennung und FM- die Nachahmung</a:t>
            </a:r>
          </a:p>
          <a:p>
            <a:r>
              <a:rPr lang="de-DE" baseline="0" dirty="0" smtClean="0"/>
              <a:t>3. BPS und Schwierigkeiten der ER</a:t>
            </a:r>
          </a:p>
          <a:p>
            <a:r>
              <a:rPr lang="de-DE" baseline="0" dirty="0" smtClean="0"/>
              <a:t>4. </a:t>
            </a:r>
            <a:r>
              <a:rPr lang="de-DE" baseline="0" dirty="0" err="1" smtClean="0"/>
              <a:t>Abschliessen</a:t>
            </a:r>
            <a:r>
              <a:rPr lang="de-DE" baseline="0" dirty="0" smtClean="0"/>
              <a:t>: Implikationen und Ausblick</a:t>
            </a:r>
            <a:endParaRPr lang="de-DE" dirty="0"/>
          </a:p>
        </p:txBody>
      </p:sp>
      <p:sp>
        <p:nvSpPr>
          <p:cNvPr id="4" name="Foliennummernplatzhalter 3"/>
          <p:cNvSpPr>
            <a:spLocks noGrp="1"/>
          </p:cNvSpPr>
          <p:nvPr>
            <p:ph type="sldNum" sz="quarter" idx="10"/>
          </p:nvPr>
        </p:nvSpPr>
        <p:spPr/>
        <p:txBody>
          <a:bodyPr/>
          <a:lstStyle/>
          <a:p>
            <a:fld id="{8863364E-EC95-C04A-83E4-1919374ECEF8}" type="slidenum">
              <a:rPr lang="de-DE" smtClean="0"/>
              <a:t>2</a:t>
            </a:fld>
            <a:endParaRPr lang="de-DE"/>
          </a:p>
        </p:txBody>
      </p:sp>
    </p:spTree>
    <p:extLst>
      <p:ext uri="{BB962C8B-B14F-4D97-AF65-F5344CB8AC3E}">
        <p14:creationId xmlns:p14="http://schemas.microsoft.com/office/powerpoint/2010/main" val="226295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Intrapersonelle</a:t>
            </a:r>
            <a:r>
              <a:rPr lang="de-DE" baseline="0" dirty="0" smtClean="0"/>
              <a:t> Gründe- zur ER werden am häufigsten genannt. </a:t>
            </a:r>
          </a:p>
          <a:p>
            <a:r>
              <a:rPr lang="de-DE" baseline="0" dirty="0" smtClean="0"/>
              <a:t>Es gibt aber auch viele Jugendliche, die interpersonelle Gründe nennen- zusätzlich scheinen interpersonelle Gründe häufig das Verhalten zu initiieren. </a:t>
            </a:r>
          </a:p>
          <a:p>
            <a:r>
              <a:rPr lang="de-DE" baseline="0" dirty="0" smtClean="0"/>
              <a:t>Pos, negative Verstärker. </a:t>
            </a:r>
          </a:p>
          <a:p>
            <a:endParaRPr lang="de-DE" dirty="0" smtClean="0"/>
          </a:p>
          <a:p>
            <a:r>
              <a:rPr lang="de-DE" dirty="0" smtClean="0"/>
              <a:t>- Etwas</a:t>
            </a:r>
            <a:r>
              <a:rPr lang="de-DE" baseline="0" dirty="0" smtClean="0"/>
              <a:t> spüren, auch wenn es schmerz ist; </a:t>
            </a:r>
            <a:endParaRPr lang="de-DE" dirty="0"/>
          </a:p>
        </p:txBody>
      </p:sp>
      <p:sp>
        <p:nvSpPr>
          <p:cNvPr id="4" name="Foliennummernplatzhalter 3"/>
          <p:cNvSpPr>
            <a:spLocks noGrp="1"/>
          </p:cNvSpPr>
          <p:nvPr>
            <p:ph type="sldNum" sz="quarter" idx="10"/>
          </p:nvPr>
        </p:nvSpPr>
        <p:spPr/>
        <p:txBody>
          <a:bodyPr/>
          <a:lstStyle/>
          <a:p>
            <a:fld id="{556E5F12-3CA1-4142-B8F1-7C6B5E60BEAD}" type="slidenum">
              <a:rPr lang="de-DE" smtClean="0"/>
              <a:t>21</a:t>
            </a:fld>
            <a:endParaRPr lang="de-DE"/>
          </a:p>
        </p:txBody>
      </p:sp>
    </p:spTree>
    <p:extLst>
      <p:ext uri="{BB962C8B-B14F-4D97-AF65-F5344CB8AC3E}">
        <p14:creationId xmlns:p14="http://schemas.microsoft.com/office/powerpoint/2010/main" val="2136363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Schwierigkeite</a:t>
            </a:r>
            <a:r>
              <a:rPr lang="de-DE" baseline="0" dirty="0" smtClean="0"/>
              <a:t>n der ER von Jugendlichen mit NSSV im Vergleich zu gesunden Jugendlichen, aber teilweise auch im Vergleich zur Klinischen Kontrollgruppe. </a:t>
            </a:r>
          </a:p>
          <a:p>
            <a:r>
              <a:rPr lang="de-DE" baseline="0" dirty="0" smtClean="0"/>
              <a:t>Schwierigkeiten zeigen sich im Selbstbericht- aber nicht nur bei negativen Emotionen, sondern dass diese Jugendliche auch weniger pos. Emotionen erleben. </a:t>
            </a:r>
          </a:p>
          <a:p>
            <a:endParaRPr lang="de-DE" dirty="0" smtClean="0"/>
          </a:p>
          <a:p>
            <a:r>
              <a:rPr lang="de-DE" dirty="0" smtClean="0"/>
              <a:t>DERS: </a:t>
            </a:r>
            <a:r>
              <a:rPr lang="de-DE" sz="1200" kern="1200" dirty="0" smtClean="0">
                <a:solidFill>
                  <a:schemeClr val="tx1"/>
                </a:solidFill>
                <a:effectLst/>
                <a:latin typeface="+mn-lt"/>
                <a:ea typeface="+mn-ea"/>
                <a:cs typeface="+mn-cs"/>
              </a:rPr>
              <a:t>Nichtakzeptanz emotionaler Reaktionen, Schwierigkeiten bei zielgerichtetem Verhalten, Impulskontrollschwierigkeiten, mangelndes Emotionsbewusstsein, begrenzter Zugriff auf Emotionsregulationsstrategien und Fehlen emotionaler Klarheit</a:t>
            </a:r>
            <a:r>
              <a:rPr lang="de-CH" dirty="0" smtClean="0">
                <a:effectLst/>
              </a:rPr>
              <a:t> </a:t>
            </a:r>
            <a:endParaRPr lang="de-DE" dirty="0"/>
          </a:p>
        </p:txBody>
      </p:sp>
      <p:sp>
        <p:nvSpPr>
          <p:cNvPr id="4" name="Foliennummernplatzhalter 3"/>
          <p:cNvSpPr>
            <a:spLocks noGrp="1"/>
          </p:cNvSpPr>
          <p:nvPr>
            <p:ph type="sldNum" sz="quarter" idx="10"/>
          </p:nvPr>
        </p:nvSpPr>
        <p:spPr/>
        <p:txBody>
          <a:bodyPr/>
          <a:lstStyle/>
          <a:p>
            <a:fld id="{556E5F12-3CA1-4142-B8F1-7C6B5E60BEAD}" type="slidenum">
              <a:rPr lang="de-DE" smtClean="0"/>
              <a:t>22</a:t>
            </a:fld>
            <a:endParaRPr lang="de-DE"/>
          </a:p>
        </p:txBody>
      </p:sp>
    </p:spTree>
    <p:extLst>
      <p:ext uri="{BB962C8B-B14F-4D97-AF65-F5344CB8AC3E}">
        <p14:creationId xmlns:p14="http://schemas.microsoft.com/office/powerpoint/2010/main" val="10017430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441325" lvl="1" indent="0">
              <a:lnSpc>
                <a:spcPct val="150000"/>
              </a:lnSpc>
              <a:buFont typeface="Symbol" charset="2"/>
              <a:buNone/>
            </a:pPr>
            <a:r>
              <a:rPr lang="en-US" sz="1800" dirty="0" smtClean="0">
                <a:solidFill>
                  <a:schemeClr val="tx1"/>
                </a:solidFill>
                <a:latin typeface="Helvetica Light"/>
                <a:cs typeface="Helvetica Light"/>
                <a:sym typeface="Wingdings"/>
              </a:rPr>
              <a:t>ERQ: </a:t>
            </a:r>
            <a:r>
              <a:rPr lang="en-US" sz="1800" dirty="0" err="1" smtClean="0">
                <a:solidFill>
                  <a:schemeClr val="tx1"/>
                </a:solidFill>
                <a:latin typeface="Helvetica Light"/>
                <a:cs typeface="Helvetica Light"/>
                <a:sym typeface="Wingdings"/>
              </a:rPr>
              <a:t>weniger</a:t>
            </a:r>
            <a:r>
              <a:rPr lang="en-US" sz="1800" dirty="0" smtClean="0">
                <a:solidFill>
                  <a:schemeClr val="tx1"/>
                </a:solidFill>
                <a:latin typeface="Helvetica Light"/>
                <a:cs typeface="Helvetica Light"/>
                <a:sym typeface="Wingdings"/>
              </a:rPr>
              <a:t> </a:t>
            </a:r>
            <a:r>
              <a:rPr lang="en-US" sz="1800" dirty="0" err="1" smtClean="0">
                <a:solidFill>
                  <a:schemeClr val="tx1"/>
                </a:solidFill>
                <a:latin typeface="Helvetica Light"/>
                <a:cs typeface="Helvetica Light"/>
                <a:sym typeface="Wingdings"/>
              </a:rPr>
              <a:t>Neubewertung</a:t>
            </a:r>
            <a:r>
              <a:rPr lang="en-US" sz="1800" dirty="0" smtClean="0">
                <a:solidFill>
                  <a:schemeClr val="tx1"/>
                </a:solidFill>
                <a:latin typeface="Helvetica Light"/>
                <a:cs typeface="Helvetica Light"/>
                <a:sym typeface="Wingdings"/>
              </a:rPr>
              <a:t>. </a:t>
            </a:r>
          </a:p>
          <a:p>
            <a:pPr marL="441325" lvl="1" indent="0">
              <a:lnSpc>
                <a:spcPct val="150000"/>
              </a:lnSpc>
              <a:buFont typeface="Symbol" charset="2"/>
              <a:buNone/>
            </a:pPr>
            <a:r>
              <a:rPr lang="en-US" sz="1800" dirty="0" smtClean="0">
                <a:solidFill>
                  <a:schemeClr val="tx1"/>
                </a:solidFill>
                <a:latin typeface="Helvetica Light"/>
                <a:cs typeface="Helvetica Light"/>
                <a:sym typeface="Wingdings"/>
              </a:rPr>
              <a:t>Intra- und </a:t>
            </a:r>
            <a:r>
              <a:rPr lang="en-US" sz="1800" dirty="0" err="1" smtClean="0">
                <a:solidFill>
                  <a:schemeClr val="tx1"/>
                </a:solidFill>
                <a:latin typeface="Helvetica Light"/>
                <a:cs typeface="Helvetica Light"/>
                <a:sym typeface="Wingdings"/>
              </a:rPr>
              <a:t>interpersonelle</a:t>
            </a:r>
            <a:r>
              <a:rPr lang="en-US" sz="1800" dirty="0" smtClean="0">
                <a:solidFill>
                  <a:schemeClr val="tx1"/>
                </a:solidFill>
                <a:latin typeface="Helvetica Light"/>
                <a:cs typeface="Helvetica Light"/>
                <a:sym typeface="Wingdings"/>
              </a:rPr>
              <a:t> </a:t>
            </a:r>
            <a:r>
              <a:rPr lang="en-US" sz="1800" dirty="0" err="1" smtClean="0">
                <a:solidFill>
                  <a:schemeClr val="tx1"/>
                </a:solidFill>
                <a:latin typeface="Helvetica Light"/>
                <a:cs typeface="Helvetica Light"/>
                <a:sym typeface="Wingdings"/>
              </a:rPr>
              <a:t>Funktion</a:t>
            </a:r>
            <a:r>
              <a:rPr lang="en-US" sz="1800" baseline="0" dirty="0" smtClean="0">
                <a:solidFill>
                  <a:schemeClr val="tx1"/>
                </a:solidFill>
                <a:latin typeface="Helvetica Light"/>
                <a:cs typeface="Helvetica Light"/>
                <a:sym typeface="Wingdings"/>
              </a:rPr>
              <a:t> des NSSV. FB </a:t>
            </a:r>
            <a:r>
              <a:rPr lang="en-US" sz="1800" baseline="0" dirty="0" err="1" smtClean="0">
                <a:solidFill>
                  <a:schemeClr val="tx1"/>
                </a:solidFill>
                <a:latin typeface="Helvetica Light"/>
                <a:cs typeface="Helvetica Light"/>
                <a:sym typeface="Wingdings"/>
              </a:rPr>
              <a:t>entwickelt</a:t>
            </a:r>
            <a:r>
              <a:rPr lang="en-US" sz="1800" baseline="0" dirty="0" smtClean="0">
                <a:solidFill>
                  <a:schemeClr val="tx1"/>
                </a:solidFill>
                <a:latin typeface="Helvetica Light"/>
                <a:cs typeface="Helvetica Light"/>
                <a:sym typeface="Wingdings"/>
              </a:rPr>
              <a:t> </a:t>
            </a:r>
            <a:r>
              <a:rPr lang="en-US" sz="1800" baseline="0" dirty="0" err="1" smtClean="0">
                <a:solidFill>
                  <a:schemeClr val="tx1"/>
                </a:solidFill>
                <a:latin typeface="Helvetica Light"/>
                <a:cs typeface="Helvetica Light"/>
                <a:sym typeface="Wingdings"/>
              </a:rPr>
              <a:t>mit</a:t>
            </a:r>
            <a:r>
              <a:rPr lang="en-US" sz="1800" baseline="0" dirty="0" smtClean="0">
                <a:solidFill>
                  <a:schemeClr val="tx1"/>
                </a:solidFill>
                <a:latin typeface="Helvetica Light"/>
                <a:cs typeface="Helvetica Light"/>
                <a:sym typeface="Wingdings"/>
              </a:rPr>
              <a:t> </a:t>
            </a:r>
            <a:r>
              <a:rPr lang="en-US" sz="1800" baseline="0" dirty="0" err="1" smtClean="0">
                <a:solidFill>
                  <a:schemeClr val="tx1"/>
                </a:solidFill>
                <a:latin typeface="Helvetica Light"/>
                <a:cs typeface="Helvetica Light"/>
                <a:sym typeface="Wingdings"/>
              </a:rPr>
              <a:t>ambivalenten</a:t>
            </a:r>
            <a:r>
              <a:rPr lang="en-US" sz="1800" baseline="0" dirty="0" smtClean="0">
                <a:solidFill>
                  <a:schemeClr val="tx1"/>
                </a:solidFill>
                <a:latin typeface="Helvetica Light"/>
                <a:cs typeface="Helvetica Light"/>
                <a:sym typeface="Wingdings"/>
              </a:rPr>
              <a:t> </a:t>
            </a:r>
            <a:r>
              <a:rPr lang="en-US" sz="1800" baseline="0" dirty="0" err="1" smtClean="0">
                <a:solidFill>
                  <a:schemeClr val="tx1"/>
                </a:solidFill>
                <a:latin typeface="Helvetica Light"/>
                <a:cs typeface="Helvetica Light"/>
                <a:sym typeface="Wingdings"/>
              </a:rPr>
              <a:t>sozialen</a:t>
            </a:r>
            <a:r>
              <a:rPr lang="en-US" sz="1800" baseline="0" dirty="0" smtClean="0">
                <a:solidFill>
                  <a:schemeClr val="tx1"/>
                </a:solidFill>
                <a:latin typeface="Helvetica Light"/>
                <a:cs typeface="Helvetica Light"/>
                <a:sym typeface="Wingdings"/>
              </a:rPr>
              <a:t>, </a:t>
            </a:r>
            <a:r>
              <a:rPr lang="en-US" sz="1800" baseline="0" dirty="0" err="1" smtClean="0">
                <a:solidFill>
                  <a:schemeClr val="tx1"/>
                </a:solidFill>
                <a:latin typeface="Helvetica Light"/>
                <a:cs typeface="Helvetica Light"/>
                <a:sym typeface="Wingdings"/>
              </a:rPr>
              <a:t>nicht-sozialen</a:t>
            </a:r>
            <a:r>
              <a:rPr lang="en-US" sz="1800" baseline="0" dirty="0" smtClean="0">
                <a:solidFill>
                  <a:schemeClr val="tx1"/>
                </a:solidFill>
                <a:latin typeface="Helvetica Light"/>
                <a:cs typeface="Helvetica Light"/>
                <a:sym typeface="Wingdings"/>
              </a:rPr>
              <a:t> und </a:t>
            </a:r>
            <a:r>
              <a:rPr lang="en-US" sz="1800" baseline="0" dirty="0" err="1" smtClean="0">
                <a:solidFill>
                  <a:schemeClr val="tx1"/>
                </a:solidFill>
                <a:latin typeface="Helvetica Light"/>
                <a:cs typeface="Helvetica Light"/>
                <a:sym typeface="Wingdings"/>
              </a:rPr>
              <a:t>intrapersonellen</a:t>
            </a:r>
            <a:r>
              <a:rPr lang="en-US" sz="1800" baseline="0" dirty="0" smtClean="0">
                <a:solidFill>
                  <a:schemeClr val="tx1"/>
                </a:solidFill>
                <a:latin typeface="Helvetica Light"/>
                <a:cs typeface="Helvetica Light"/>
                <a:sym typeface="Wingdings"/>
              </a:rPr>
              <a:t> </a:t>
            </a:r>
            <a:r>
              <a:rPr lang="en-US" sz="1800" baseline="0" dirty="0" err="1" smtClean="0">
                <a:solidFill>
                  <a:schemeClr val="tx1"/>
                </a:solidFill>
                <a:latin typeface="Helvetica Light"/>
                <a:cs typeface="Helvetica Light"/>
                <a:sym typeface="Wingdings"/>
              </a:rPr>
              <a:t>Situatioenen</a:t>
            </a:r>
            <a:r>
              <a:rPr lang="en-US" sz="1800" baseline="0" dirty="0" smtClean="0">
                <a:solidFill>
                  <a:schemeClr val="tx1"/>
                </a:solidFill>
                <a:latin typeface="Helvetica Light"/>
                <a:cs typeface="Helvetica Light"/>
                <a:sym typeface="Wingdings"/>
              </a:rPr>
              <a:t>- </a:t>
            </a:r>
            <a:r>
              <a:rPr lang="en-US" sz="1800" baseline="0" dirty="0" err="1" smtClean="0">
                <a:solidFill>
                  <a:schemeClr val="tx1"/>
                </a:solidFill>
                <a:latin typeface="Helvetica Light"/>
                <a:cs typeface="Helvetica Light"/>
                <a:sym typeface="Wingdings"/>
              </a:rPr>
              <a:t>mit</a:t>
            </a:r>
            <a:r>
              <a:rPr lang="en-US" sz="1800" baseline="0" dirty="0" smtClean="0">
                <a:solidFill>
                  <a:schemeClr val="tx1"/>
                </a:solidFill>
                <a:latin typeface="Helvetica Light"/>
                <a:cs typeface="Helvetica Light"/>
                <a:sym typeface="Wingdings"/>
              </a:rPr>
              <a:t> </a:t>
            </a:r>
            <a:r>
              <a:rPr lang="en-US" sz="1800" baseline="0" dirty="0" err="1" smtClean="0">
                <a:solidFill>
                  <a:schemeClr val="tx1"/>
                </a:solidFill>
                <a:latin typeface="Helvetica Light"/>
                <a:cs typeface="Helvetica Light"/>
                <a:sym typeface="Wingdings"/>
              </a:rPr>
              <a:t>pos</a:t>
            </a:r>
            <a:r>
              <a:rPr lang="en-US" sz="1800" baseline="0" dirty="0" smtClean="0">
                <a:solidFill>
                  <a:schemeClr val="tx1"/>
                </a:solidFill>
                <a:latin typeface="Helvetica Light"/>
                <a:cs typeface="Helvetica Light"/>
                <a:sym typeface="Wingdings"/>
              </a:rPr>
              <a:t>, </a:t>
            </a:r>
            <a:r>
              <a:rPr lang="en-US" sz="1800" baseline="0" dirty="0" err="1" smtClean="0">
                <a:solidFill>
                  <a:schemeClr val="tx1"/>
                </a:solidFill>
                <a:latin typeface="Helvetica Light"/>
                <a:cs typeface="Helvetica Light"/>
                <a:sym typeface="Wingdings"/>
              </a:rPr>
              <a:t>neutralen</a:t>
            </a:r>
            <a:r>
              <a:rPr lang="en-US" sz="1800" baseline="0" dirty="0" smtClean="0">
                <a:solidFill>
                  <a:schemeClr val="tx1"/>
                </a:solidFill>
                <a:latin typeface="Helvetica Light"/>
                <a:cs typeface="Helvetica Light"/>
                <a:sym typeface="Wingdings"/>
              </a:rPr>
              <a:t> und neg. </a:t>
            </a:r>
            <a:r>
              <a:rPr lang="en-US" sz="1800" baseline="0" dirty="0" err="1" smtClean="0">
                <a:solidFill>
                  <a:schemeClr val="tx1"/>
                </a:solidFill>
                <a:latin typeface="Helvetica Light"/>
                <a:cs typeface="Helvetica Light"/>
                <a:sym typeface="Wingdings"/>
              </a:rPr>
              <a:t>Interpretationen</a:t>
            </a:r>
            <a:r>
              <a:rPr lang="en-US" sz="1800" dirty="0" smtClean="0">
                <a:solidFill>
                  <a:schemeClr val="tx1"/>
                </a:solidFill>
                <a:latin typeface="Helvetica Light"/>
                <a:cs typeface="Helvetica Light"/>
                <a:sym typeface="Wingdings"/>
              </a:rPr>
              <a:t>. </a:t>
            </a:r>
          </a:p>
          <a:p>
            <a:pPr marL="441325" lvl="1" indent="0">
              <a:lnSpc>
                <a:spcPct val="150000"/>
              </a:lnSpc>
              <a:buFont typeface="Symbol" charset="2"/>
              <a:buNone/>
            </a:pPr>
            <a:endParaRPr lang="en-US" sz="1800" dirty="0" smtClean="0">
              <a:solidFill>
                <a:schemeClr val="tx1"/>
              </a:solidFill>
              <a:latin typeface="Helvetica Light"/>
              <a:cs typeface="Helvetica Light"/>
              <a:sym typeface="Wingdings"/>
            </a:endParaRPr>
          </a:p>
          <a:p>
            <a:pPr marL="441325" lvl="1" indent="0">
              <a:lnSpc>
                <a:spcPct val="150000"/>
              </a:lnSpc>
              <a:buFont typeface="Symbol" charset="2"/>
              <a:buNone/>
            </a:pPr>
            <a:endParaRPr lang="en-US" sz="1800" dirty="0" smtClean="0">
              <a:solidFill>
                <a:schemeClr val="tx1"/>
              </a:solidFill>
              <a:latin typeface="Helvetica Light"/>
              <a:cs typeface="Helvetica Light"/>
              <a:sym typeface="Wingdings"/>
            </a:endParaRPr>
          </a:p>
          <a:p>
            <a:pPr marL="441325" lvl="1" indent="0">
              <a:lnSpc>
                <a:spcPct val="150000"/>
              </a:lnSpc>
              <a:buFont typeface="Symbol" charset="2"/>
              <a:buNone/>
            </a:pPr>
            <a:r>
              <a:rPr lang="en-US" sz="1800" dirty="0" smtClean="0">
                <a:solidFill>
                  <a:schemeClr val="tx1"/>
                </a:solidFill>
                <a:latin typeface="Helvetica Light"/>
                <a:cs typeface="Helvetica Light"/>
                <a:sym typeface="Wingdings"/>
              </a:rPr>
              <a:t>24 Items, </a:t>
            </a:r>
            <a:r>
              <a:rPr lang="en-US" sz="1800" dirty="0" smtClean="0">
                <a:solidFill>
                  <a:schemeClr val="tx1"/>
                </a:solidFill>
                <a:latin typeface="Helvetica Light"/>
                <a:cs typeface="Helvetica Light"/>
              </a:rPr>
              <a:t>4-point </a:t>
            </a:r>
            <a:r>
              <a:rPr lang="en-US" sz="1800" dirty="0" err="1" smtClean="0">
                <a:solidFill>
                  <a:schemeClr val="tx1"/>
                </a:solidFill>
                <a:latin typeface="Helvetica Light"/>
                <a:cs typeface="Helvetica Light"/>
              </a:rPr>
              <a:t>Likert</a:t>
            </a:r>
            <a:r>
              <a:rPr lang="en-US" sz="1800" dirty="0" smtClean="0">
                <a:solidFill>
                  <a:schemeClr val="tx1"/>
                </a:solidFill>
                <a:latin typeface="Helvetica Light"/>
                <a:cs typeface="Helvetica Light"/>
              </a:rPr>
              <a:t> scale </a:t>
            </a:r>
            <a:r>
              <a:rPr lang="en-US" sz="1400" dirty="0" smtClean="0">
                <a:solidFill>
                  <a:schemeClr val="tx1"/>
                </a:solidFill>
                <a:latin typeface="Helvetica Light"/>
                <a:cs typeface="Helvetica Light"/>
              </a:rPr>
              <a:t>(1 </a:t>
            </a:r>
            <a:r>
              <a:rPr lang="en-US" sz="1400" i="1" dirty="0" smtClean="0">
                <a:solidFill>
                  <a:schemeClr val="tx1"/>
                </a:solidFill>
                <a:latin typeface="Helvetica Light"/>
                <a:cs typeface="Helvetica Light"/>
              </a:rPr>
              <a:t>= I don´t agree at all</a:t>
            </a:r>
            <a:r>
              <a:rPr lang="en-US" sz="1400" dirty="0" smtClean="0">
                <a:solidFill>
                  <a:schemeClr val="tx1"/>
                </a:solidFill>
                <a:latin typeface="Helvetica Light"/>
                <a:cs typeface="Helvetica Light"/>
              </a:rPr>
              <a:t>, 2 =</a:t>
            </a:r>
            <a:r>
              <a:rPr lang="en-US" sz="1400" i="1" dirty="0" smtClean="0">
                <a:solidFill>
                  <a:schemeClr val="tx1"/>
                </a:solidFill>
                <a:latin typeface="Helvetica Light"/>
                <a:cs typeface="Helvetica Light"/>
              </a:rPr>
              <a:t>  I rather disagree, </a:t>
            </a:r>
            <a:r>
              <a:rPr lang="en-US" sz="1400" dirty="0" smtClean="0">
                <a:solidFill>
                  <a:schemeClr val="tx1"/>
                </a:solidFill>
                <a:latin typeface="Helvetica Light"/>
                <a:cs typeface="Helvetica Light"/>
              </a:rPr>
              <a:t>3 =</a:t>
            </a:r>
            <a:r>
              <a:rPr lang="en-US" sz="1400" i="1" dirty="0" smtClean="0">
                <a:solidFill>
                  <a:schemeClr val="tx1"/>
                </a:solidFill>
                <a:latin typeface="Helvetica Light"/>
                <a:cs typeface="Helvetica Light"/>
              </a:rPr>
              <a:t> I rather agree,  </a:t>
            </a:r>
            <a:r>
              <a:rPr lang="en-US" sz="1400" dirty="0" smtClean="0">
                <a:solidFill>
                  <a:schemeClr val="tx1"/>
                </a:solidFill>
                <a:latin typeface="Helvetica Light"/>
                <a:cs typeface="Helvetica Light"/>
              </a:rPr>
              <a:t>4 = </a:t>
            </a:r>
            <a:r>
              <a:rPr lang="en-US" sz="1400" i="1" dirty="0" smtClean="0">
                <a:solidFill>
                  <a:schemeClr val="tx1"/>
                </a:solidFill>
                <a:latin typeface="Helvetica Light"/>
                <a:cs typeface="Helvetica Light"/>
              </a:rPr>
              <a:t>I fully agree</a:t>
            </a:r>
            <a:r>
              <a:rPr lang="en-US" sz="1400" dirty="0" smtClean="0">
                <a:solidFill>
                  <a:schemeClr val="tx1"/>
                </a:solidFill>
                <a:latin typeface="Helvetica Light"/>
                <a:cs typeface="Helvetica Light"/>
              </a:rPr>
              <a:t>)</a:t>
            </a:r>
            <a:r>
              <a:rPr lang="en-US" sz="2200" dirty="0" smtClean="0">
                <a:solidFill>
                  <a:schemeClr val="tx1"/>
                </a:solidFill>
                <a:latin typeface="Helvetica Light"/>
                <a:cs typeface="Helvetica Light"/>
              </a:rPr>
              <a:t>, </a:t>
            </a:r>
            <a:r>
              <a:rPr lang="en-US" sz="1800" dirty="0" smtClean="0">
                <a:solidFill>
                  <a:schemeClr val="tx1"/>
                </a:solidFill>
                <a:latin typeface="Helvetica Light"/>
                <a:cs typeface="Helvetica Light"/>
                <a:sym typeface="Wingdings"/>
              </a:rPr>
              <a:t>male and female version</a:t>
            </a:r>
            <a:endParaRPr lang="en-US" sz="1800" dirty="0" smtClean="0">
              <a:solidFill>
                <a:schemeClr val="tx1"/>
              </a:solidFill>
              <a:latin typeface="Helvetica Light"/>
              <a:cs typeface="Helvetica Light"/>
            </a:endParaRPr>
          </a:p>
          <a:p>
            <a:pPr marL="784225" lvl="1" indent="-342900">
              <a:lnSpc>
                <a:spcPct val="150000"/>
              </a:lnSpc>
              <a:buFont typeface="Symbol" charset="2"/>
              <a:buChar char="-"/>
            </a:pPr>
            <a:r>
              <a:rPr lang="en-US" sz="1800" dirty="0" smtClean="0">
                <a:ln w="0"/>
                <a:solidFill>
                  <a:schemeClr val="tx1"/>
                </a:solidFill>
                <a:latin typeface="Helvetica Light"/>
                <a:cs typeface="Helvetica Light"/>
              </a:rPr>
              <a:t>Items inquiring how adolescents would feel in </a:t>
            </a:r>
            <a:r>
              <a:rPr lang="en-US" sz="1400" dirty="0" smtClean="0">
                <a:ln w="0"/>
                <a:solidFill>
                  <a:schemeClr val="tx1"/>
                </a:solidFill>
                <a:latin typeface="Helvetica Light"/>
                <a:cs typeface="Helvetica Light"/>
              </a:rPr>
              <a:t>(sad, angry etc.) </a:t>
            </a:r>
            <a:r>
              <a:rPr lang="en-US" sz="1800" dirty="0" smtClean="0">
                <a:ln w="0"/>
                <a:solidFill>
                  <a:schemeClr val="tx1"/>
                </a:solidFill>
                <a:latin typeface="Helvetica Light"/>
                <a:cs typeface="Helvetica Light"/>
              </a:rPr>
              <a:t>and deal with </a:t>
            </a:r>
            <a:r>
              <a:rPr lang="en-US" sz="1400" dirty="0" smtClean="0">
                <a:ln w="0"/>
                <a:solidFill>
                  <a:schemeClr val="tx1"/>
                </a:solidFill>
                <a:latin typeface="Helvetica Light"/>
                <a:cs typeface="Helvetica Light"/>
              </a:rPr>
              <a:t>(self-injure, nothing etc.) </a:t>
            </a:r>
            <a:r>
              <a:rPr lang="en-US" sz="1800" dirty="0" smtClean="0">
                <a:ln w="0"/>
                <a:solidFill>
                  <a:schemeClr val="tx1"/>
                </a:solidFill>
                <a:latin typeface="Helvetica Light"/>
                <a:cs typeface="Helvetica Light"/>
              </a:rPr>
              <a:t>various situations</a:t>
            </a:r>
          </a:p>
          <a:p>
            <a:pPr marL="784225" lvl="1" indent="-342900">
              <a:lnSpc>
                <a:spcPct val="150000"/>
              </a:lnSpc>
              <a:buFont typeface="Symbol" charset="2"/>
              <a:buChar char="-"/>
            </a:pPr>
            <a:endParaRPr lang="en-US" sz="1800" dirty="0" smtClean="0">
              <a:ln w="0"/>
              <a:solidFill>
                <a:schemeClr val="tx1"/>
              </a:solidFill>
              <a:latin typeface="Helvetica Light"/>
              <a:cs typeface="Helvetica Light"/>
            </a:endParaRPr>
          </a:p>
          <a:p>
            <a:pPr marL="784225" lvl="1" indent="-342900">
              <a:lnSpc>
                <a:spcPct val="150000"/>
              </a:lnSpc>
              <a:buFont typeface="Symbol" charset="2"/>
              <a:buChar char="-"/>
            </a:pPr>
            <a:endParaRPr lang="en-US" sz="1800" dirty="0" smtClean="0">
              <a:ln w="0"/>
              <a:solidFill>
                <a:schemeClr val="tx1"/>
              </a:solidFill>
              <a:latin typeface="Helvetica Light"/>
              <a:cs typeface="Helvetica Light"/>
            </a:endParaRPr>
          </a:p>
          <a:p>
            <a:r>
              <a:rPr lang="de-DE" dirty="0" err="1" smtClean="0"/>
              <a:t>Cronbachs</a:t>
            </a:r>
            <a:r>
              <a:rPr lang="de-DE" dirty="0" smtClean="0"/>
              <a:t> </a:t>
            </a:r>
            <a:r>
              <a:rPr lang="de-DE" dirty="0" err="1" smtClean="0"/>
              <a:t>alpha</a:t>
            </a:r>
            <a:r>
              <a:rPr lang="de-DE" dirty="0" smtClean="0"/>
              <a:t>:</a:t>
            </a:r>
            <a:r>
              <a:rPr lang="de-DE" baseline="0" dirty="0" smtClean="0"/>
              <a:t> .6- .89</a:t>
            </a:r>
          </a:p>
          <a:p>
            <a:endParaRPr lang="de-DE" dirty="0"/>
          </a:p>
        </p:txBody>
      </p:sp>
      <p:sp>
        <p:nvSpPr>
          <p:cNvPr id="4" name="Foliennummernplatzhalter 3"/>
          <p:cNvSpPr>
            <a:spLocks noGrp="1"/>
          </p:cNvSpPr>
          <p:nvPr>
            <p:ph type="sldNum" sz="quarter" idx="10"/>
          </p:nvPr>
        </p:nvSpPr>
        <p:spPr/>
        <p:txBody>
          <a:bodyPr/>
          <a:lstStyle/>
          <a:p>
            <a:fld id="{8863364E-EC95-C04A-83E4-1919374ECEF8}" type="slidenum">
              <a:rPr lang="de-DE" smtClean="0"/>
              <a:pPr/>
              <a:t>23</a:t>
            </a:fld>
            <a:endParaRPr lang="de-DE"/>
          </a:p>
        </p:txBody>
      </p:sp>
    </p:spTree>
    <p:extLst>
      <p:ext uri="{BB962C8B-B14F-4D97-AF65-F5344CB8AC3E}">
        <p14:creationId xmlns:p14="http://schemas.microsoft.com/office/powerpoint/2010/main" val="15125965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smtClean="0"/>
              <a:t>Keine sign. Unterschiede zwischen NSSV und Klein KG</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dirty="0" smtClean="0">
                <a:solidFill>
                  <a:schemeClr val="tx1"/>
                </a:solidFill>
                <a:latin typeface="Helvetica Light"/>
                <a:cs typeface="Helvetica Light"/>
              </a:rPr>
              <a:t>Adolescents with NSSI indicated more negative and less positive interpretations of ambiguous social and nonsocial situations and more negative and less neutral and positive interpretations of ambiguous intrapersonal states than NCs</a:t>
            </a:r>
          </a:p>
          <a:p>
            <a:pPr marL="171450" indent="-171450">
              <a:buFontTx/>
              <a:buChar char="-"/>
            </a:pPr>
            <a:endParaRPr lang="de-DE" dirty="0" smtClean="0"/>
          </a:p>
          <a:p>
            <a:pPr marL="171450" indent="-171450">
              <a:buFontTx/>
              <a:buChar char="-"/>
            </a:pPr>
            <a:endParaRPr lang="de-DE" dirty="0" smtClean="0"/>
          </a:p>
          <a:p>
            <a:pPr marL="342900" indent="-342900" algn="just">
              <a:lnSpc>
                <a:spcPct val="150000"/>
              </a:lnSpc>
              <a:buFont typeface="Wingdings" charset="2"/>
              <a:buChar char="Ø"/>
            </a:pPr>
            <a:r>
              <a:rPr lang="en-US" sz="1200" dirty="0" smtClean="0">
                <a:solidFill>
                  <a:schemeClr val="tx1"/>
                </a:solidFill>
                <a:latin typeface="Helvetica Light"/>
                <a:cs typeface="Helvetica Light"/>
              </a:rPr>
              <a:t>Adolescents with NSSI indicated more negative and less positive interpretations of ambiguous social and nonsocial situations and more negative and less neutral and positive interpretations of ambiguous intrapersonal states than NCs</a:t>
            </a:r>
          </a:p>
          <a:p>
            <a:pPr marL="342900" indent="-342900" algn="just">
              <a:lnSpc>
                <a:spcPct val="150000"/>
              </a:lnSpc>
              <a:buFont typeface="Wingdings" charset="2"/>
              <a:buChar char="Ø"/>
            </a:pPr>
            <a:r>
              <a:rPr lang="en-US" sz="1200" dirty="0" smtClean="0">
                <a:solidFill>
                  <a:schemeClr val="tx1"/>
                </a:solidFill>
                <a:latin typeface="Helvetica Light"/>
                <a:cs typeface="Helvetica Light"/>
              </a:rPr>
              <a:t>CCs showed less positive interpretations of ambiguous social and nonsocial situations and more negative interpretations of ambiguous intrapersonal states than NCs</a:t>
            </a:r>
          </a:p>
          <a:p>
            <a:pPr marL="342900" indent="-342900" algn="just">
              <a:lnSpc>
                <a:spcPct val="150000"/>
              </a:lnSpc>
              <a:buFont typeface="Wingdings" charset="2"/>
              <a:buChar char="Ø"/>
            </a:pPr>
            <a:r>
              <a:rPr lang="en-US" sz="1200" dirty="0" smtClean="0">
                <a:solidFill>
                  <a:schemeClr val="tx1"/>
                </a:solidFill>
                <a:latin typeface="Helvetica Light"/>
                <a:cs typeface="Helvetica Light"/>
              </a:rPr>
              <a:t>No group differences were found between NSSI and CCs</a:t>
            </a:r>
          </a:p>
          <a:p>
            <a:pPr marL="342900" indent="-342900" algn="just">
              <a:lnSpc>
                <a:spcPct val="150000"/>
              </a:lnSpc>
              <a:buFont typeface="Wingdings" charset="2"/>
              <a:buChar char="Ø"/>
            </a:pPr>
            <a:r>
              <a:rPr lang="en-US" sz="1200" dirty="0" smtClean="0">
                <a:solidFill>
                  <a:schemeClr val="tx1"/>
                </a:solidFill>
                <a:latin typeface="Helvetica Light"/>
                <a:cs typeface="Helvetica Light"/>
              </a:rPr>
              <a:t>Compared to NCs adolescents with NSSI reported more anxiety, anger, sadness, and disappointment across all situations</a:t>
            </a:r>
          </a:p>
          <a:p>
            <a:pPr marL="342900" indent="-342900" algn="just">
              <a:lnSpc>
                <a:spcPct val="150000"/>
              </a:lnSpc>
              <a:buFont typeface="Wingdings" charset="2"/>
              <a:buChar char="Ø"/>
            </a:pPr>
            <a:r>
              <a:rPr lang="en-US" sz="1200" dirty="0" smtClean="0">
                <a:solidFill>
                  <a:schemeClr val="tx1"/>
                </a:solidFill>
                <a:latin typeface="Helvetica Light"/>
                <a:cs typeface="Helvetica Light"/>
              </a:rPr>
              <a:t>The open responses indicated that adolescents with NSSI tend to </a:t>
            </a:r>
            <a:r>
              <a:rPr lang="en-US" sz="1200" dirty="0" err="1" smtClean="0">
                <a:solidFill>
                  <a:schemeClr val="tx1"/>
                </a:solidFill>
                <a:latin typeface="Helvetica Light"/>
                <a:cs typeface="Helvetica Light"/>
              </a:rPr>
              <a:t>catastrophize</a:t>
            </a:r>
            <a:r>
              <a:rPr lang="en-US" sz="1200" dirty="0" smtClean="0">
                <a:solidFill>
                  <a:schemeClr val="tx1"/>
                </a:solidFill>
                <a:latin typeface="Helvetica Light"/>
                <a:cs typeface="Helvetica Light"/>
              </a:rPr>
              <a:t> about ambiguous social situations and ambiguous intrapersonal states </a:t>
            </a:r>
            <a:r>
              <a:rPr lang="en-US" sz="1200" dirty="0" smtClean="0">
                <a:solidFill>
                  <a:schemeClr val="tx1"/>
                </a:solidFill>
                <a:latin typeface="Helvetica Light"/>
                <a:cs typeface="Helvetica Light"/>
                <a:sym typeface="Wingdings"/>
              </a:rPr>
              <a:t> schematic representation:</a:t>
            </a:r>
            <a:r>
              <a:rPr lang="en-US" sz="1200" dirty="0" smtClean="0">
                <a:solidFill>
                  <a:schemeClr val="tx1"/>
                </a:solidFill>
                <a:latin typeface="Helvetica Light"/>
                <a:cs typeface="Helvetica Light"/>
              </a:rPr>
              <a:t> negative view of oneself and the world (Beck et al., 2004)</a:t>
            </a:r>
          </a:p>
          <a:p>
            <a:pPr marL="342900" indent="-342900" algn="just">
              <a:lnSpc>
                <a:spcPct val="150000"/>
              </a:lnSpc>
              <a:buFont typeface="Wingdings" charset="2"/>
              <a:buChar char="Ø"/>
            </a:pPr>
            <a:r>
              <a:rPr lang="en-US" sz="1200" dirty="0" smtClean="0">
                <a:solidFill>
                  <a:schemeClr val="tx1"/>
                </a:solidFill>
                <a:latin typeface="Helvetica Light"/>
                <a:cs typeface="Helvetica Light"/>
              </a:rPr>
              <a:t>Internal consistency was poor-questionable for the scales NS-POS, NS-NEU, NS-NEG and INT-NEU</a:t>
            </a:r>
          </a:p>
          <a:p>
            <a:pPr marL="342900" indent="-342900" algn="just">
              <a:lnSpc>
                <a:spcPct val="150000"/>
              </a:lnSpc>
              <a:buFont typeface="Wingdings" charset="2"/>
              <a:buChar char="Ø"/>
            </a:pPr>
            <a:r>
              <a:rPr lang="en-US" sz="1200" dirty="0" smtClean="0">
                <a:solidFill>
                  <a:schemeClr val="tx1"/>
                </a:solidFill>
                <a:latin typeface="Helvetica Light"/>
                <a:cs typeface="Helvetica Light"/>
              </a:rPr>
              <a:t>Limitations: small sample size (especially the CC group), unequal gender distribution</a:t>
            </a:r>
          </a:p>
          <a:p>
            <a:endParaRPr lang="de-DE" dirty="0" smtClean="0"/>
          </a:p>
          <a:p>
            <a:pPr marL="171450" indent="-171450">
              <a:buFontTx/>
              <a:buChar char="-"/>
            </a:pPr>
            <a:endParaRPr lang="de-DE" dirty="0"/>
          </a:p>
        </p:txBody>
      </p:sp>
      <p:sp>
        <p:nvSpPr>
          <p:cNvPr id="4" name="Foliennummernplatzhalter 3"/>
          <p:cNvSpPr>
            <a:spLocks noGrp="1"/>
          </p:cNvSpPr>
          <p:nvPr>
            <p:ph type="sldNum" sz="quarter" idx="10"/>
          </p:nvPr>
        </p:nvSpPr>
        <p:spPr/>
        <p:txBody>
          <a:bodyPr/>
          <a:lstStyle/>
          <a:p>
            <a:fld id="{8863364E-EC95-C04A-83E4-1919374ECEF8}" type="slidenum">
              <a:rPr lang="de-DE" smtClean="0"/>
              <a:pPr/>
              <a:t>24</a:t>
            </a:fld>
            <a:endParaRPr lang="de-DE"/>
          </a:p>
        </p:txBody>
      </p:sp>
    </p:spTree>
    <p:extLst>
      <p:ext uri="{BB962C8B-B14F-4D97-AF65-F5344CB8AC3E}">
        <p14:creationId xmlns:p14="http://schemas.microsoft.com/office/powerpoint/2010/main" val="38267941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44083">
              <a:defRPr/>
            </a:pPr>
            <a:r>
              <a:rPr lang="de-CH" baseline="0" noProof="0" dirty="0" smtClean="0"/>
              <a:t>Voraussetzung für ER- Emotionserkennung; </a:t>
            </a:r>
          </a:p>
          <a:p>
            <a:pPr defTabSz="844083">
              <a:defRPr/>
            </a:pPr>
            <a:r>
              <a:rPr lang="de-CH" baseline="0" noProof="0" dirty="0" smtClean="0"/>
              <a:t>Wie haben wir dies untersucht? Zum einen mit einem Emotionserkennungsparadigma. Nach einer Stimmungsinduktion durch einen traurigen oder neutralen </a:t>
            </a:r>
            <a:r>
              <a:rPr lang="de-CH" baseline="0" noProof="0" dirty="0" err="1" smtClean="0"/>
              <a:t>Filmauschnitt</a:t>
            </a:r>
            <a:r>
              <a:rPr lang="de-CH" baseline="0" noProof="0" dirty="0" smtClean="0"/>
              <a:t>, wurde eine Fixationskreuz und dann eine </a:t>
            </a:r>
            <a:r>
              <a:rPr lang="de-CH" baseline="0" noProof="0" dirty="0" err="1" smtClean="0"/>
              <a:t>gemorphte</a:t>
            </a:r>
            <a:r>
              <a:rPr lang="de-CH" baseline="0" noProof="0" dirty="0" smtClean="0"/>
              <a:t> Bildabfolge von emotionalen Gesichtsausdrücken gezeigt. Die </a:t>
            </a:r>
            <a:r>
              <a:rPr lang="de-CH" baseline="0" noProof="0" dirty="0" err="1" smtClean="0"/>
              <a:t>Pbn</a:t>
            </a:r>
            <a:r>
              <a:rPr lang="de-CH" baseline="0" noProof="0" dirty="0" smtClean="0"/>
              <a:t> wurden gebeten, so schnell wie möglich zu reagieren und die Emotion anzugeben- Rating und Reaktionszeit, sowie die Valenz und das </a:t>
            </a:r>
            <a:r>
              <a:rPr lang="de-CH" baseline="0" noProof="0" dirty="0" err="1" smtClean="0"/>
              <a:t>Arousal</a:t>
            </a:r>
            <a:r>
              <a:rPr lang="de-CH" baseline="0" noProof="0" dirty="0" smtClean="0"/>
              <a:t> dessen. </a:t>
            </a:r>
          </a:p>
          <a:p>
            <a:pPr defTabSz="844083">
              <a:defRPr/>
            </a:pPr>
            <a:endParaRPr lang="de-CH" baseline="0" noProof="0" dirty="0" smtClean="0"/>
          </a:p>
          <a:p>
            <a:pPr defTabSz="844083">
              <a:defRPr/>
            </a:pPr>
            <a:endParaRPr lang="de-CH" baseline="0" noProof="0" dirty="0" smtClean="0"/>
          </a:p>
          <a:p>
            <a:pPr defTabSz="844083">
              <a:defRPr/>
            </a:pPr>
            <a:r>
              <a:rPr lang="de-CH" baseline="0" noProof="0" dirty="0" smtClean="0"/>
              <a:t>Wir haben </a:t>
            </a:r>
            <a:r>
              <a:rPr lang="de-CH" b="1" baseline="0" noProof="0" dirty="0" smtClean="0"/>
              <a:t>eine Stimmungsinduktion </a:t>
            </a:r>
            <a:r>
              <a:rPr lang="de-CH" baseline="0" noProof="0" dirty="0" smtClean="0"/>
              <a:t>in randomisierter Reihenfolge dazu genommen. Einmal traurig, mit einem 5 Minutenausschnitt aus dem Film My Girl und einmal neutral mit einer Dokumentation über Sterne. Traurige Stimmungsinduktion war erfolgreich und hatte einen grossen Effekt. D = 0.85</a:t>
            </a:r>
          </a:p>
          <a:p>
            <a:r>
              <a:rPr lang="de-CH" baseline="0" noProof="0" dirty="0" smtClean="0"/>
              <a:t>Zudem hatte die VP die Möglichkeit, </a:t>
            </a:r>
            <a:r>
              <a:rPr lang="de-CH" b="1" baseline="0" noProof="0" dirty="0" smtClean="0"/>
              <a:t>die 5 Sek. Präsentation des Gesichtsausdrucks zu unterbrechen</a:t>
            </a:r>
            <a:r>
              <a:rPr lang="de-CH" baseline="0" noProof="0" dirty="0" smtClean="0"/>
              <a:t>, sobald sie die Emotion erkannt hat, so dass wir auch </a:t>
            </a:r>
            <a:r>
              <a:rPr lang="de-CH" b="1" baseline="0" noProof="0" dirty="0" smtClean="0"/>
              <a:t>eine Reaktionszeit </a:t>
            </a:r>
            <a:r>
              <a:rPr lang="de-CH" baseline="0" noProof="0" dirty="0" smtClean="0"/>
              <a:t>erfasst haben. </a:t>
            </a:r>
            <a:endParaRPr lang="de-CH" noProof="0" dirty="0" smtClean="0"/>
          </a:p>
          <a:p>
            <a:r>
              <a:rPr lang="de-CH" baseline="0" noProof="0" dirty="0" smtClean="0"/>
              <a:t>Danach sollten sie anklicken, welche Emotion sie gesehen haben. Wie </a:t>
            </a:r>
            <a:r>
              <a:rPr lang="de-CH" b="1" baseline="0" noProof="0" dirty="0" smtClean="0"/>
              <a:t>angespannt sie dabei waren und wie angenehm sie es fanden. </a:t>
            </a:r>
          </a:p>
          <a:p>
            <a:endParaRPr lang="de-CH" baseline="0" noProof="0" dirty="0" smtClean="0"/>
          </a:p>
        </p:txBody>
      </p:sp>
      <p:sp>
        <p:nvSpPr>
          <p:cNvPr id="4" name="Foliennummernplatzhalter 3"/>
          <p:cNvSpPr>
            <a:spLocks noGrp="1"/>
          </p:cNvSpPr>
          <p:nvPr>
            <p:ph type="sldNum" sz="quarter" idx="10"/>
          </p:nvPr>
        </p:nvSpPr>
        <p:spPr/>
        <p:txBody>
          <a:bodyPr/>
          <a:lstStyle/>
          <a:p>
            <a:fld id="{DA53D58F-CC03-47C4-AC79-D3C984A61519}" type="slidenum">
              <a:rPr lang="de-CH" smtClean="0"/>
              <a:t>25</a:t>
            </a:fld>
            <a:endParaRPr lang="de-CH"/>
          </a:p>
        </p:txBody>
      </p:sp>
    </p:spTree>
    <p:extLst>
      <p:ext uri="{BB962C8B-B14F-4D97-AF65-F5344CB8AC3E}">
        <p14:creationId xmlns:p14="http://schemas.microsoft.com/office/powerpoint/2010/main" val="11846789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 Kein Verzerrungsbias</a:t>
            </a:r>
            <a:r>
              <a:rPr lang="de-DE" baseline="0" dirty="0" smtClean="0"/>
              <a:t> bei neutralen Gesichtsausdrücken: in allen 3 Gruppen- neutral teilweise als ängstlich eingeschätzt. </a:t>
            </a:r>
            <a:endParaRPr lang="de-DE" dirty="0"/>
          </a:p>
        </p:txBody>
      </p:sp>
      <p:sp>
        <p:nvSpPr>
          <p:cNvPr id="4" name="Foliennummernplatzhalter 3"/>
          <p:cNvSpPr>
            <a:spLocks noGrp="1"/>
          </p:cNvSpPr>
          <p:nvPr>
            <p:ph type="sldNum" sz="quarter" idx="10"/>
          </p:nvPr>
        </p:nvSpPr>
        <p:spPr/>
        <p:txBody>
          <a:bodyPr/>
          <a:lstStyle/>
          <a:p>
            <a:fld id="{8863364E-EC95-C04A-83E4-1919374ECEF8}" type="slidenum">
              <a:rPr lang="de-DE" smtClean="0"/>
              <a:pPr/>
              <a:t>26</a:t>
            </a:fld>
            <a:endParaRPr lang="de-DE"/>
          </a:p>
        </p:txBody>
      </p:sp>
    </p:spTree>
    <p:extLst>
      <p:ext uri="{BB962C8B-B14F-4D97-AF65-F5344CB8AC3E}">
        <p14:creationId xmlns:p14="http://schemas.microsoft.com/office/powerpoint/2010/main" val="35901726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kern="1200" dirty="0" smtClean="0">
                <a:solidFill>
                  <a:schemeClr val="tx1"/>
                </a:solidFill>
                <a:effectLst/>
                <a:latin typeface="+mn-lt"/>
                <a:ea typeface="+mn-ea"/>
                <a:cs typeface="+mn-cs"/>
              </a:rPr>
              <a:t>In</a:t>
            </a:r>
            <a:r>
              <a:rPr lang="en-US" sz="1200" kern="1200" baseline="0" dirty="0" smtClean="0">
                <a:solidFill>
                  <a:schemeClr val="tx1"/>
                </a:solidFill>
                <a:effectLst/>
                <a:latin typeface="+mn-lt"/>
                <a:ea typeface="+mn-ea"/>
                <a:cs typeface="+mn-cs"/>
              </a:rPr>
              <a:t> der </a:t>
            </a:r>
            <a:r>
              <a:rPr lang="en-US" sz="1200" kern="1200" baseline="0" dirty="0" err="1" smtClean="0">
                <a:solidFill>
                  <a:schemeClr val="tx1"/>
                </a:solidFill>
                <a:effectLst/>
                <a:latin typeface="+mn-lt"/>
                <a:ea typeface="+mn-ea"/>
                <a:cs typeface="+mn-cs"/>
              </a:rPr>
              <a:t>soz</a:t>
            </a:r>
            <a:r>
              <a:rPr lang="en-US" sz="1200" kern="1200" baseline="0" dirty="0" smtClean="0">
                <a:solidFill>
                  <a:schemeClr val="tx1"/>
                </a:solidFill>
                <a:effectLst/>
                <a:latin typeface="+mn-lt"/>
                <a:ea typeface="+mn-ea"/>
                <a:cs typeface="+mn-cs"/>
              </a:rPr>
              <a:t>. IA- </a:t>
            </a:r>
            <a:r>
              <a:rPr lang="en-US" sz="1200" kern="1200" baseline="0" dirty="0" err="1" smtClean="0">
                <a:solidFill>
                  <a:schemeClr val="tx1"/>
                </a:solidFill>
                <a:effectLst/>
                <a:latin typeface="+mn-lt"/>
                <a:ea typeface="+mn-ea"/>
                <a:cs typeface="+mn-cs"/>
              </a:rPr>
              <a:t>nach</a:t>
            </a:r>
            <a:r>
              <a:rPr lang="en-US" sz="1200" kern="1200" baseline="0" dirty="0" smtClean="0">
                <a:solidFill>
                  <a:schemeClr val="tx1"/>
                </a:solidFill>
                <a:effectLst/>
                <a:latin typeface="+mn-lt"/>
                <a:ea typeface="+mn-ea"/>
                <a:cs typeface="+mn-cs"/>
              </a:rPr>
              <a:t> der </a:t>
            </a:r>
            <a:r>
              <a:rPr lang="en-US" sz="1200" kern="1200" baseline="0" dirty="0" err="1" smtClean="0">
                <a:solidFill>
                  <a:schemeClr val="tx1"/>
                </a:solidFill>
                <a:effectLst/>
                <a:latin typeface="+mn-lt"/>
                <a:ea typeface="+mn-ea"/>
                <a:cs typeface="+mn-cs"/>
              </a:rPr>
              <a:t>Erkennung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auch</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darum</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adäquat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zu</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reagieren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emot</a:t>
            </a:r>
            <a:r>
              <a:rPr lang="en-US" sz="1200" kern="1200" baseline="0" dirty="0" smtClean="0">
                <a:solidFill>
                  <a:schemeClr val="tx1"/>
                </a:solidFill>
                <a:effectLst/>
                <a:latin typeface="+mn-lt"/>
                <a:ea typeface="+mn-ea"/>
                <a:cs typeface="+mn-cs"/>
              </a:rPr>
              <a:t>. FM. </a:t>
            </a:r>
          </a:p>
          <a:p>
            <a:r>
              <a:rPr lang="en-US" sz="1200" kern="1200" baseline="0" dirty="0" err="1" smtClean="0">
                <a:solidFill>
                  <a:schemeClr val="tx1"/>
                </a:solidFill>
                <a:effectLst/>
                <a:latin typeface="+mn-lt"/>
                <a:ea typeface="+mn-ea"/>
                <a:cs typeface="+mn-cs"/>
              </a:rPr>
              <a:t>Replizierung</a:t>
            </a:r>
            <a:r>
              <a:rPr lang="en-US" sz="1200" kern="1200" baseline="0" dirty="0" smtClean="0">
                <a:solidFill>
                  <a:schemeClr val="tx1"/>
                </a:solidFill>
                <a:effectLst/>
                <a:latin typeface="+mn-lt"/>
                <a:ea typeface="+mn-ea"/>
                <a:cs typeface="+mn-cs"/>
              </a:rPr>
              <a:t> der FM </a:t>
            </a:r>
            <a:r>
              <a:rPr lang="en-US" sz="1200" kern="1200" baseline="0" dirty="0" err="1" smtClean="0">
                <a:solidFill>
                  <a:schemeClr val="tx1"/>
                </a:solidFill>
                <a:effectLst/>
                <a:latin typeface="+mn-lt"/>
                <a:ea typeface="+mn-ea"/>
                <a:cs typeface="+mn-cs"/>
              </a:rPr>
              <a:t>Effekte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für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verschiedene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Emotionen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bzw</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Muskeln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Ergebnissen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zeigte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sich</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zudem</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dass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Jugendliche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mit</a:t>
            </a:r>
            <a:r>
              <a:rPr lang="en-US" sz="1200" kern="1200" baseline="0" dirty="0" smtClean="0">
                <a:solidFill>
                  <a:schemeClr val="tx1"/>
                </a:solidFill>
                <a:effectLst/>
                <a:latin typeface="+mn-lt"/>
                <a:ea typeface="+mn-ea"/>
                <a:cs typeface="+mn-cs"/>
              </a:rPr>
              <a:t> NSSV </a:t>
            </a:r>
            <a:r>
              <a:rPr lang="en-US" sz="1200" kern="1200" baseline="0" dirty="0" err="1" smtClean="0">
                <a:solidFill>
                  <a:schemeClr val="tx1"/>
                </a:solidFill>
                <a:effectLst/>
                <a:latin typeface="+mn-lt"/>
                <a:ea typeface="+mn-ea"/>
                <a:cs typeface="+mn-cs"/>
              </a:rPr>
              <a:t>tendenziell</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weniger</a:t>
            </a:r>
            <a:r>
              <a:rPr lang="en-US" sz="1200" kern="1200" baseline="0" dirty="0" smtClean="0">
                <a:solidFill>
                  <a:schemeClr val="tx1"/>
                </a:solidFill>
                <a:effectLst/>
                <a:latin typeface="+mn-lt"/>
                <a:ea typeface="+mn-ea"/>
                <a:cs typeface="+mn-cs"/>
              </a:rPr>
              <a:t> FM </a:t>
            </a:r>
            <a:r>
              <a:rPr lang="en-US" sz="1200" kern="1200" baseline="0" dirty="0" err="1" smtClean="0">
                <a:solidFill>
                  <a:schemeClr val="tx1"/>
                </a:solidFill>
                <a:effectLst/>
                <a:latin typeface="+mn-lt"/>
                <a:ea typeface="+mn-ea"/>
                <a:cs typeface="+mn-cs"/>
              </a:rPr>
              <a:t>zeigen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Insbesondere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interessant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nicht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nur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bei</a:t>
            </a:r>
            <a:r>
              <a:rPr lang="en-US" sz="1200" kern="1200" baseline="0" dirty="0" smtClean="0">
                <a:solidFill>
                  <a:schemeClr val="tx1"/>
                </a:solidFill>
                <a:effectLst/>
                <a:latin typeface="+mn-lt"/>
                <a:ea typeface="+mn-ea"/>
                <a:cs typeface="+mn-cs"/>
              </a:rPr>
              <a:t> neg. </a:t>
            </a:r>
            <a:r>
              <a:rPr lang="en-US" sz="1200" kern="1200" baseline="0" dirty="0" err="1" smtClean="0">
                <a:solidFill>
                  <a:schemeClr val="tx1"/>
                </a:solidFill>
                <a:effectLst/>
                <a:latin typeface="+mn-lt"/>
                <a:ea typeface="+mn-ea"/>
                <a:cs typeface="+mn-cs"/>
              </a:rPr>
              <a:t>Emotionen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sondern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wie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bei</a:t>
            </a:r>
            <a:r>
              <a:rPr lang="en-US" sz="1200" kern="1200" baseline="0" dirty="0" smtClean="0">
                <a:solidFill>
                  <a:schemeClr val="tx1"/>
                </a:solidFill>
                <a:effectLst/>
                <a:latin typeface="+mn-lt"/>
                <a:ea typeface="+mn-ea"/>
                <a:cs typeface="+mn-cs"/>
              </a:rPr>
              <a:t> der </a:t>
            </a:r>
            <a:r>
              <a:rPr lang="en-US" sz="1200" kern="1200" baseline="0" dirty="0" err="1" smtClean="0">
                <a:solidFill>
                  <a:schemeClr val="tx1"/>
                </a:solidFill>
                <a:effectLst/>
                <a:latin typeface="+mn-lt"/>
                <a:ea typeface="+mn-ea"/>
                <a:cs typeface="+mn-cs"/>
              </a:rPr>
              <a:t>Emotionserkennung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auch</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bei</a:t>
            </a:r>
            <a:r>
              <a:rPr lang="en-US" sz="1200" kern="1200" baseline="0" dirty="0" smtClean="0">
                <a:solidFill>
                  <a:schemeClr val="tx1"/>
                </a:solidFill>
                <a:effectLst/>
                <a:latin typeface="+mn-lt"/>
                <a:ea typeface="+mn-ea"/>
                <a:cs typeface="+mn-cs"/>
              </a:rPr>
              <a:t> der Emotion </a:t>
            </a:r>
            <a:r>
              <a:rPr lang="en-US" sz="1200" kern="1200" baseline="0" dirty="0" err="1" smtClean="0">
                <a:solidFill>
                  <a:schemeClr val="tx1"/>
                </a:solidFill>
                <a:effectLst/>
                <a:latin typeface="+mn-lt"/>
                <a:ea typeface="+mn-ea"/>
                <a:cs typeface="+mn-cs"/>
              </a:rPr>
              <a:t>Freude</a:t>
            </a:r>
            <a:r>
              <a:rPr lang="en-US" sz="1200" kern="1200" baseline="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significant main effect of emotion, </a:t>
            </a:r>
            <a:r>
              <a:rPr lang="en-US" sz="1200" i="1" kern="1200" dirty="0" smtClean="0">
                <a:solidFill>
                  <a:schemeClr val="tx1"/>
                </a:solidFill>
                <a:effectLst/>
                <a:latin typeface="+mn-lt"/>
                <a:ea typeface="+mn-ea"/>
                <a:cs typeface="+mn-cs"/>
              </a:rPr>
              <a:t>F</a:t>
            </a:r>
            <a:r>
              <a:rPr lang="en-US" sz="1200" kern="1200" dirty="0" smtClean="0">
                <a:solidFill>
                  <a:schemeClr val="tx1"/>
                </a:solidFill>
                <a:effectLst/>
                <a:latin typeface="+mn-lt"/>
                <a:ea typeface="+mn-ea"/>
                <a:cs typeface="+mn-cs"/>
              </a:rPr>
              <a:t>(1, 130) = 16.78, </a:t>
            </a:r>
            <a:r>
              <a:rPr lang="en-US" sz="1200" i="1" kern="1200" dirty="0" smtClean="0">
                <a:solidFill>
                  <a:schemeClr val="tx1"/>
                </a:solidFill>
                <a:effectLst/>
                <a:latin typeface="+mn-lt"/>
                <a:ea typeface="+mn-ea"/>
                <a:cs typeface="+mn-cs"/>
              </a:rPr>
              <a:t>p</a:t>
            </a:r>
            <a:r>
              <a:rPr lang="en-US" sz="1200" kern="1200" dirty="0" smtClean="0">
                <a:solidFill>
                  <a:schemeClr val="tx1"/>
                </a:solidFill>
                <a:effectLst/>
                <a:latin typeface="+mn-lt"/>
                <a:ea typeface="+mn-ea"/>
                <a:cs typeface="+mn-cs"/>
              </a:rPr>
              <a:t> &lt; .001, η</a:t>
            </a: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 .11 (Figure 6a), also in the way of greater EMG activity in response to happiness than in response to the mean of non-relevant emotions (anger, fear, sadness, disgust, and neutral). Time was not significant, </a:t>
            </a:r>
            <a:r>
              <a:rPr lang="en-US" sz="1200" i="1" kern="1200" dirty="0" smtClean="0">
                <a:solidFill>
                  <a:schemeClr val="tx1"/>
                </a:solidFill>
                <a:effectLst/>
                <a:latin typeface="+mn-lt"/>
                <a:ea typeface="+mn-ea"/>
                <a:cs typeface="+mn-cs"/>
              </a:rPr>
              <a:t>F</a:t>
            </a:r>
            <a:r>
              <a:rPr lang="en-US" sz="1200" kern="1200" dirty="0" smtClean="0">
                <a:solidFill>
                  <a:schemeClr val="tx1"/>
                </a:solidFill>
                <a:effectLst/>
                <a:latin typeface="+mn-lt"/>
                <a:ea typeface="+mn-ea"/>
                <a:cs typeface="+mn-cs"/>
              </a:rPr>
              <a:t>(2.68, 348.55) = 0.56, </a:t>
            </a:r>
            <a:r>
              <a:rPr lang="en-US" sz="1200" i="1" kern="1200" dirty="0" smtClean="0">
                <a:solidFill>
                  <a:schemeClr val="tx1"/>
                </a:solidFill>
                <a:effectLst/>
                <a:latin typeface="+mn-lt"/>
                <a:ea typeface="+mn-ea"/>
                <a:cs typeface="+mn-cs"/>
              </a:rPr>
              <a:t>p</a:t>
            </a:r>
            <a:r>
              <a:rPr lang="en-US" sz="1200" kern="1200" dirty="0" smtClean="0">
                <a:solidFill>
                  <a:schemeClr val="tx1"/>
                </a:solidFill>
                <a:effectLst/>
                <a:latin typeface="+mn-lt"/>
                <a:ea typeface="+mn-ea"/>
                <a:cs typeface="+mn-cs"/>
              </a:rPr>
              <a:t> = .626, η</a:t>
            </a: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 .00. There was an effect of the emotion × time interaction, </a:t>
            </a:r>
            <a:r>
              <a:rPr lang="en-US" sz="1200" i="1" kern="1200" dirty="0" smtClean="0">
                <a:solidFill>
                  <a:schemeClr val="tx1"/>
                </a:solidFill>
                <a:effectLst/>
                <a:latin typeface="+mn-lt"/>
                <a:ea typeface="+mn-ea"/>
                <a:cs typeface="+mn-cs"/>
              </a:rPr>
              <a:t>F</a:t>
            </a:r>
            <a:r>
              <a:rPr lang="en-US" sz="1200" kern="1200" dirty="0" smtClean="0">
                <a:solidFill>
                  <a:schemeClr val="tx1"/>
                </a:solidFill>
                <a:effectLst/>
                <a:latin typeface="+mn-lt"/>
                <a:ea typeface="+mn-ea"/>
                <a:cs typeface="+mn-cs"/>
              </a:rPr>
              <a:t>(2.62, 340.13) = 4.19, </a:t>
            </a:r>
            <a:r>
              <a:rPr lang="en-US" sz="1200" i="1" kern="1200" dirty="0" smtClean="0">
                <a:solidFill>
                  <a:schemeClr val="tx1"/>
                </a:solidFill>
                <a:effectLst/>
                <a:latin typeface="+mn-lt"/>
                <a:ea typeface="+mn-ea"/>
                <a:cs typeface="+mn-cs"/>
              </a:rPr>
              <a:t>p</a:t>
            </a:r>
            <a:r>
              <a:rPr lang="en-US" sz="1200" kern="1200" dirty="0" smtClean="0">
                <a:solidFill>
                  <a:schemeClr val="tx1"/>
                </a:solidFill>
                <a:effectLst/>
                <a:latin typeface="+mn-lt"/>
                <a:ea typeface="+mn-ea"/>
                <a:cs typeface="+mn-cs"/>
              </a:rPr>
              <a:t> = .009, η</a:t>
            </a: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 .03, showing that EMG activity in response to happiness increased over time but not in response to non-relevant emotions (Figure 6a). </a:t>
            </a:r>
            <a:endParaRPr lang="de-DE" dirty="0" smtClean="0"/>
          </a:p>
          <a:p>
            <a:endParaRPr lang="de-DE" dirty="0" smtClean="0"/>
          </a:p>
          <a:p>
            <a:endParaRPr lang="de-DE" dirty="0" smtClean="0"/>
          </a:p>
          <a:p>
            <a:endParaRPr lang="de-DE" dirty="0" smtClean="0"/>
          </a:p>
          <a:p>
            <a:endParaRPr lang="de-DE" dirty="0" smtClean="0"/>
          </a:p>
          <a:p>
            <a:r>
              <a:rPr lang="de-DE" dirty="0" smtClean="0"/>
              <a:t>Kontrolle Depression- Haupteffekte</a:t>
            </a:r>
            <a:r>
              <a:rPr lang="de-DE" baseline="0" dirty="0" smtClean="0"/>
              <a:t> der Emotion blieben sign. </a:t>
            </a:r>
          </a:p>
          <a:p>
            <a:r>
              <a:rPr lang="de-DE" baseline="0" dirty="0" smtClean="0"/>
              <a:t>NSSI- GK: </a:t>
            </a:r>
            <a:r>
              <a:rPr lang="de-DE" baseline="0" dirty="0" err="1" smtClean="0"/>
              <a:t>trend</a:t>
            </a:r>
            <a:r>
              <a:rPr lang="de-DE" baseline="0" dirty="0" smtClean="0"/>
              <a:t> </a:t>
            </a:r>
            <a:r>
              <a:rPr lang="de-DE" baseline="0" dirty="0" err="1" smtClean="0"/>
              <a:t>effekt</a:t>
            </a:r>
            <a:r>
              <a:rPr lang="de-DE" baseline="0" dirty="0" smtClean="0"/>
              <a:t>. Für geringere </a:t>
            </a:r>
            <a:r>
              <a:rPr lang="de-DE" baseline="0" dirty="0" err="1" smtClean="0"/>
              <a:t>M.aktivität</a:t>
            </a:r>
            <a:r>
              <a:rPr lang="de-DE" baseline="0" dirty="0" smtClean="0"/>
              <a:t> bei NSSV. </a:t>
            </a:r>
            <a:endParaRPr lang="de-DE" dirty="0"/>
          </a:p>
        </p:txBody>
      </p:sp>
      <p:sp>
        <p:nvSpPr>
          <p:cNvPr id="4" name="Foliennummernplatzhalter 3"/>
          <p:cNvSpPr>
            <a:spLocks noGrp="1"/>
          </p:cNvSpPr>
          <p:nvPr>
            <p:ph type="sldNum" sz="quarter" idx="10"/>
          </p:nvPr>
        </p:nvSpPr>
        <p:spPr/>
        <p:txBody>
          <a:bodyPr/>
          <a:lstStyle/>
          <a:p>
            <a:fld id="{8863364E-EC95-C04A-83E4-1919374ECEF8}" type="slidenum">
              <a:rPr lang="de-DE" smtClean="0"/>
              <a:pPr/>
              <a:t>27</a:t>
            </a:fld>
            <a:endParaRPr lang="de-DE"/>
          </a:p>
        </p:txBody>
      </p:sp>
    </p:spTree>
    <p:extLst>
      <p:ext uri="{BB962C8B-B14F-4D97-AF65-F5344CB8AC3E}">
        <p14:creationId xmlns:p14="http://schemas.microsoft.com/office/powerpoint/2010/main" val="23447083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Vermeidung neg. Emotionen</a:t>
            </a:r>
            <a:endParaRPr lang="de-DE" dirty="0"/>
          </a:p>
        </p:txBody>
      </p:sp>
      <p:sp>
        <p:nvSpPr>
          <p:cNvPr id="4" name="Foliennummernplatzhalter 3"/>
          <p:cNvSpPr>
            <a:spLocks noGrp="1"/>
          </p:cNvSpPr>
          <p:nvPr>
            <p:ph type="sldNum" sz="quarter" idx="10"/>
          </p:nvPr>
        </p:nvSpPr>
        <p:spPr/>
        <p:txBody>
          <a:bodyPr/>
          <a:lstStyle/>
          <a:p>
            <a:fld id="{8863364E-EC95-C04A-83E4-1919374ECEF8}" type="slidenum">
              <a:rPr lang="de-DE" smtClean="0"/>
              <a:t>29</a:t>
            </a:fld>
            <a:endParaRPr lang="de-DE"/>
          </a:p>
        </p:txBody>
      </p:sp>
    </p:spTree>
    <p:extLst>
      <p:ext uri="{BB962C8B-B14F-4D97-AF65-F5344CB8AC3E}">
        <p14:creationId xmlns:p14="http://schemas.microsoft.com/office/powerpoint/2010/main" val="28986426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lstStyle/>
          <a:p>
            <a:endParaRPr lang="en-US" noProof="0" dirty="0" smtClean="0"/>
          </a:p>
          <a:p>
            <a:endParaRPr lang="en-US" noProof="0" dirty="0" smtClean="0"/>
          </a:p>
          <a:p>
            <a:endParaRPr lang="en-US" noProof="0" dirty="0" smtClean="0"/>
          </a:p>
          <a:p>
            <a:r>
              <a:rPr lang="en-US" noProof="0" dirty="0" smtClean="0"/>
              <a:t>From the experimental</a:t>
            </a:r>
            <a:r>
              <a:rPr lang="en-US" baseline="0" noProof="0" dirty="0" smtClean="0"/>
              <a:t> studies I move now to the clinical implications. </a:t>
            </a:r>
            <a:endParaRPr lang="en-US" noProof="0" dirty="0" smtClean="0"/>
          </a:p>
          <a:p>
            <a:r>
              <a:rPr lang="en-US" noProof="0" dirty="0" smtClean="0"/>
              <a:t>The basic model of CBT includes: Thoughts, behavior, and</a:t>
            </a:r>
            <a:r>
              <a:rPr lang="en-US" baseline="0" noProof="0" dirty="0" smtClean="0"/>
              <a:t> emotions- and All variables influence each other. although, emotions are depicted in the model, most treatment approaches so far aimed mainly at behavior and thoughts. Why could this be a shortcoming?</a:t>
            </a:r>
          </a:p>
          <a:p>
            <a:endParaRPr lang="en-US" baseline="0" noProof="0" dirty="0" smtClean="0"/>
          </a:p>
          <a:p>
            <a:r>
              <a:rPr lang="en-US" baseline="0" noProof="0" dirty="0" smtClean="0"/>
              <a:t>Now, we know CBT is efficacious and effective- for some patients do not improve. In addition, comorbidity rates are high- but manuals are often written for one disorder. In addition, we know now much more about emotions and that e.g., children with AD struggling to understand emotions. </a:t>
            </a:r>
          </a:p>
          <a:p>
            <a:r>
              <a:rPr lang="en-US" baseline="0" noProof="0" dirty="0" smtClean="0"/>
              <a:t>In treatment, emotions should be considered stronger. How emotions work, what they mean, how they can manage them. </a:t>
            </a:r>
          </a:p>
        </p:txBody>
      </p:sp>
    </p:spTree>
    <p:extLst>
      <p:ext uri="{BB962C8B-B14F-4D97-AF65-F5344CB8AC3E}">
        <p14:creationId xmlns:p14="http://schemas.microsoft.com/office/powerpoint/2010/main" val="26192453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lstStyle/>
          <a:p>
            <a:r>
              <a:rPr lang="en-US" noProof="0" dirty="0" smtClean="0"/>
              <a:t>to overcome these</a:t>
            </a:r>
            <a:r>
              <a:rPr lang="en-US" baseline="0" noProof="0" dirty="0" smtClean="0"/>
              <a:t> problems,</a:t>
            </a:r>
            <a:r>
              <a:rPr lang="en-US" noProof="0" dirty="0" smtClean="0"/>
              <a:t> the work group</a:t>
            </a:r>
            <a:r>
              <a:rPr lang="en-US" baseline="0" noProof="0" dirty="0" smtClean="0"/>
              <a:t> of Barlow at Boston University developed a transdiagnostic treatment protocol- with a </a:t>
            </a:r>
            <a:r>
              <a:rPr lang="en-US" b="1" baseline="0" noProof="0" dirty="0" smtClean="0"/>
              <a:t>modular design</a:t>
            </a:r>
            <a:r>
              <a:rPr lang="en-US" baseline="0" noProof="0" dirty="0" smtClean="0"/>
              <a:t>- for patients with emotional disorders. </a:t>
            </a:r>
          </a:p>
          <a:p>
            <a:r>
              <a:rPr lang="en-US" baseline="0" noProof="0" dirty="0" smtClean="0"/>
              <a:t>An additional goal is also that with a modular treatment manual the </a:t>
            </a:r>
            <a:r>
              <a:rPr lang="en-US" b="1" baseline="0" noProof="0" dirty="0" smtClean="0"/>
              <a:t>dissemination to community clinicians </a:t>
            </a:r>
            <a:r>
              <a:rPr lang="en-US" baseline="0" noProof="0" dirty="0" smtClean="0"/>
              <a:t>will be more successful- one protocol for emotional disorders. </a:t>
            </a:r>
          </a:p>
          <a:p>
            <a:r>
              <a:rPr lang="en-US" baseline="0" noProof="0" dirty="0" smtClean="0"/>
              <a:t>Currently, we are conducting a pilot study of the translated adolescents protocol. </a:t>
            </a:r>
          </a:p>
          <a:p>
            <a:r>
              <a:rPr lang="en-US" baseline="0" noProof="0" dirty="0" smtClean="0"/>
              <a:t>As indicated before, emotions play a major role in adolescents with NSSI, here results suggest that an emotion regulation training should include negative and positive emotions. As well as a social interaction training with peers and </a:t>
            </a:r>
            <a:r>
              <a:rPr lang="en-US" baseline="0" noProof="0" dirty="0" err="1" smtClean="0"/>
              <a:t>familiy</a:t>
            </a:r>
            <a:r>
              <a:rPr lang="en-US" baseline="0" noProof="0" dirty="0" smtClean="0"/>
              <a:t> members to deal with a common trigger for NSSI. (invalidating environment, expressed emotion – often characterized by critique). </a:t>
            </a:r>
          </a:p>
          <a:p>
            <a:endParaRPr lang="de-DE" dirty="0" smtClean="0"/>
          </a:p>
          <a:p>
            <a:endParaRPr lang="de-DE" dirty="0" smtClean="0"/>
          </a:p>
          <a:p>
            <a:endParaRPr lang="de-DE" dirty="0" smtClean="0"/>
          </a:p>
          <a:p>
            <a:endParaRPr lang="de-DE" dirty="0" smtClean="0"/>
          </a:p>
          <a:p>
            <a:r>
              <a:rPr lang="de-DE" dirty="0" smtClean="0"/>
              <a:t>Emotional </a:t>
            </a:r>
            <a:r>
              <a:rPr lang="de-DE" dirty="0" err="1" smtClean="0"/>
              <a:t>Disorders</a:t>
            </a:r>
            <a:r>
              <a:rPr lang="de-DE" dirty="0" smtClean="0"/>
              <a:t> </a:t>
            </a:r>
            <a:r>
              <a:rPr lang="en-US" sz="1200" kern="1200" dirty="0" smtClean="0">
                <a:solidFill>
                  <a:schemeClr val="tx1"/>
                </a:solidFill>
                <a:effectLst/>
                <a:latin typeface="+mn-lt"/>
                <a:ea typeface="+mn-ea"/>
                <a:cs typeface="+mn-cs"/>
              </a:rPr>
              <a:t>are among the priority conditions identified by the World Health Organization, and depression is one of the top five global causes of disability-adjusted life years in adolescence.</a:t>
            </a:r>
            <a:r>
              <a:rPr lang="de-CH" dirty="0" smtClean="0">
                <a:effectLst/>
              </a:rPr>
              <a:t> </a:t>
            </a:r>
          </a:p>
          <a:p>
            <a:r>
              <a:rPr lang="de-CH" dirty="0" err="1" smtClean="0">
                <a:effectLst/>
              </a:rPr>
              <a:t>Comorbidity</a:t>
            </a:r>
            <a:r>
              <a:rPr lang="de-CH" dirty="0" smtClean="0">
                <a:effectLst/>
              </a:rPr>
              <a:t>: </a:t>
            </a:r>
            <a:r>
              <a:rPr lang="de-CH" dirty="0" err="1" smtClean="0">
                <a:effectLst/>
              </a:rPr>
              <a:t>poorer</a:t>
            </a:r>
            <a:r>
              <a:rPr lang="de-CH" baseline="0" dirty="0" smtClean="0">
                <a:effectLst/>
              </a:rPr>
              <a:t> </a:t>
            </a:r>
            <a:r>
              <a:rPr lang="de-CH" baseline="0" dirty="0" err="1" smtClean="0">
                <a:effectLst/>
              </a:rPr>
              <a:t>tx</a:t>
            </a:r>
            <a:r>
              <a:rPr lang="de-CH" baseline="0" dirty="0" smtClean="0">
                <a:effectLst/>
              </a:rPr>
              <a:t> </a:t>
            </a:r>
            <a:r>
              <a:rPr lang="de-CH" baseline="0" dirty="0" err="1" smtClean="0">
                <a:effectLst/>
              </a:rPr>
              <a:t>outcomes</a:t>
            </a:r>
            <a:r>
              <a:rPr lang="de-CH" baseline="0" dirty="0" smtClean="0">
                <a:effectLst/>
              </a:rPr>
              <a:t>- </a:t>
            </a:r>
            <a:r>
              <a:rPr lang="de-CH" baseline="0" dirty="0" err="1" smtClean="0">
                <a:effectLst/>
              </a:rPr>
              <a:t>as</a:t>
            </a:r>
            <a:r>
              <a:rPr lang="de-CH" baseline="0" dirty="0" smtClean="0">
                <a:effectLst/>
              </a:rPr>
              <a:t> </a:t>
            </a:r>
            <a:r>
              <a:rPr lang="de-CH" baseline="0" dirty="0" err="1" smtClean="0">
                <a:effectLst/>
              </a:rPr>
              <a:t>indicated</a:t>
            </a:r>
            <a:r>
              <a:rPr lang="de-CH" baseline="0" dirty="0" smtClean="0">
                <a:effectLst/>
              </a:rPr>
              <a:t> in </a:t>
            </a:r>
            <a:r>
              <a:rPr lang="de-CH" baseline="0" dirty="0" err="1" smtClean="0">
                <a:effectLst/>
              </a:rPr>
              <a:t>the</a:t>
            </a:r>
            <a:r>
              <a:rPr lang="de-CH" baseline="0" dirty="0" smtClean="0">
                <a:effectLst/>
              </a:rPr>
              <a:t> genes </a:t>
            </a:r>
            <a:r>
              <a:rPr lang="de-CH" baseline="0" dirty="0" err="1" smtClean="0">
                <a:effectLst/>
              </a:rPr>
              <a:t>for</a:t>
            </a:r>
            <a:r>
              <a:rPr lang="de-CH" baseline="0" dirty="0" smtClean="0">
                <a:effectLst/>
              </a:rPr>
              <a:t> </a:t>
            </a:r>
            <a:r>
              <a:rPr lang="de-CH" baseline="0" dirty="0" err="1" smtClean="0">
                <a:effectLst/>
              </a:rPr>
              <a:t>treatment</a:t>
            </a:r>
            <a:r>
              <a:rPr lang="de-CH" baseline="0" dirty="0" smtClean="0">
                <a:effectLst/>
              </a:rPr>
              <a:t> </a:t>
            </a:r>
            <a:r>
              <a:rPr lang="de-CH" baseline="0" dirty="0" err="1" smtClean="0">
                <a:effectLst/>
              </a:rPr>
              <a:t>study</a:t>
            </a:r>
            <a:r>
              <a:rPr lang="de-CH" baseline="0" dirty="0" smtClean="0">
                <a:effectLst/>
              </a:rPr>
              <a:t>- a </a:t>
            </a:r>
            <a:r>
              <a:rPr lang="de-CH" baseline="0" dirty="0" err="1" smtClean="0">
                <a:effectLst/>
              </a:rPr>
              <a:t>multisite</a:t>
            </a:r>
            <a:r>
              <a:rPr lang="de-CH" baseline="0" dirty="0" smtClean="0">
                <a:effectLst/>
              </a:rPr>
              <a:t> </a:t>
            </a:r>
            <a:r>
              <a:rPr lang="de-CH" baseline="0" dirty="0" err="1" smtClean="0">
                <a:effectLst/>
              </a:rPr>
              <a:t>collaboration</a:t>
            </a:r>
            <a:r>
              <a:rPr lang="de-CH" baseline="0" dirty="0" smtClean="0">
                <a:effectLst/>
              </a:rPr>
              <a:t> </a:t>
            </a:r>
            <a:r>
              <a:rPr lang="de-CH" baseline="0" dirty="0" err="1" smtClean="0">
                <a:effectLst/>
              </a:rPr>
              <a:t>exploring</a:t>
            </a:r>
            <a:r>
              <a:rPr lang="de-CH" baseline="0" dirty="0" smtClean="0">
                <a:effectLst/>
              </a:rPr>
              <a:t> </a:t>
            </a:r>
            <a:r>
              <a:rPr lang="de-CH" baseline="0" dirty="0" err="1" smtClean="0">
                <a:effectLst/>
              </a:rPr>
              <a:t>the</a:t>
            </a:r>
            <a:r>
              <a:rPr lang="de-CH" baseline="0" dirty="0" smtClean="0">
                <a:effectLst/>
              </a:rPr>
              <a:t> </a:t>
            </a:r>
            <a:r>
              <a:rPr lang="de-CH" baseline="0" dirty="0" err="1" smtClean="0">
                <a:effectLst/>
              </a:rPr>
              <a:t>role</a:t>
            </a:r>
            <a:r>
              <a:rPr lang="de-CH" baseline="0" dirty="0" smtClean="0">
                <a:effectLst/>
              </a:rPr>
              <a:t> </a:t>
            </a:r>
            <a:r>
              <a:rPr lang="de-CH" baseline="0" dirty="0" err="1" smtClean="0">
                <a:effectLst/>
              </a:rPr>
              <a:t>of</a:t>
            </a:r>
            <a:r>
              <a:rPr lang="de-CH" baseline="0" dirty="0" smtClean="0">
                <a:effectLst/>
              </a:rPr>
              <a:t> </a:t>
            </a:r>
            <a:r>
              <a:rPr lang="de-CH" baseline="0" dirty="0" err="1" smtClean="0">
                <a:effectLst/>
              </a:rPr>
              <a:t>genetic</a:t>
            </a:r>
            <a:r>
              <a:rPr lang="de-CH" baseline="0" dirty="0" smtClean="0">
                <a:effectLst/>
              </a:rPr>
              <a:t>, </a:t>
            </a:r>
            <a:r>
              <a:rPr lang="de-CH" baseline="0" dirty="0" err="1" smtClean="0">
                <a:effectLst/>
              </a:rPr>
              <a:t>demographic</a:t>
            </a:r>
            <a:r>
              <a:rPr lang="de-CH" baseline="0" dirty="0" smtClean="0">
                <a:effectLst/>
              </a:rPr>
              <a:t>, </a:t>
            </a:r>
            <a:r>
              <a:rPr lang="de-CH" baseline="0" dirty="0" err="1" smtClean="0">
                <a:effectLst/>
              </a:rPr>
              <a:t>and</a:t>
            </a:r>
            <a:r>
              <a:rPr lang="de-CH" baseline="0" dirty="0" smtClean="0">
                <a:effectLst/>
              </a:rPr>
              <a:t> </a:t>
            </a:r>
            <a:r>
              <a:rPr lang="de-CH" baseline="0" dirty="0" err="1" smtClean="0">
                <a:effectLst/>
              </a:rPr>
              <a:t>clinical</a:t>
            </a:r>
            <a:r>
              <a:rPr lang="de-CH" baseline="0" dirty="0" smtClean="0">
                <a:effectLst/>
              </a:rPr>
              <a:t> </a:t>
            </a:r>
            <a:r>
              <a:rPr lang="de-CH" baseline="0" dirty="0" err="1" smtClean="0">
                <a:effectLst/>
              </a:rPr>
              <a:t>predictors</a:t>
            </a:r>
            <a:r>
              <a:rPr lang="de-CH" baseline="0" dirty="0" smtClean="0">
                <a:effectLst/>
              </a:rPr>
              <a:t> in </a:t>
            </a:r>
            <a:r>
              <a:rPr lang="de-CH" baseline="0" dirty="0" err="1" smtClean="0">
                <a:effectLst/>
              </a:rPr>
              <a:t>response</a:t>
            </a:r>
            <a:r>
              <a:rPr lang="de-CH" baseline="0" dirty="0" smtClean="0">
                <a:effectLst/>
              </a:rPr>
              <a:t> </a:t>
            </a:r>
            <a:r>
              <a:rPr lang="de-CH" baseline="0" dirty="0" err="1" smtClean="0">
                <a:effectLst/>
              </a:rPr>
              <a:t>to</a:t>
            </a:r>
            <a:r>
              <a:rPr lang="de-CH" baseline="0" dirty="0" smtClean="0">
                <a:effectLst/>
              </a:rPr>
              <a:t> CBT in </a:t>
            </a:r>
            <a:r>
              <a:rPr lang="de-CH" baseline="0" dirty="0" err="1" smtClean="0">
                <a:effectLst/>
              </a:rPr>
              <a:t>pediatric</a:t>
            </a:r>
            <a:r>
              <a:rPr lang="de-CH" baseline="0" dirty="0" smtClean="0">
                <a:effectLst/>
              </a:rPr>
              <a:t> </a:t>
            </a:r>
            <a:r>
              <a:rPr lang="de-CH" baseline="0" dirty="0" err="1" smtClean="0">
                <a:effectLst/>
              </a:rPr>
              <a:t>anxiety</a:t>
            </a:r>
            <a:r>
              <a:rPr lang="de-CH" baseline="0" dirty="0" smtClean="0">
                <a:effectLst/>
              </a:rPr>
              <a:t> </a:t>
            </a:r>
            <a:r>
              <a:rPr lang="de-CH" baseline="0" dirty="0" err="1" smtClean="0">
                <a:effectLst/>
              </a:rPr>
              <a:t>disorders</a:t>
            </a:r>
            <a:r>
              <a:rPr lang="de-CH" baseline="0" dirty="0" smtClean="0">
                <a:effectLst/>
              </a:rPr>
              <a:t>. </a:t>
            </a:r>
            <a:endParaRPr lang="de-CH" dirty="0" smtClean="0">
              <a:effectLst/>
            </a:endParaRPr>
          </a:p>
          <a:p>
            <a:endParaRPr lang="de-DE" dirty="0" smtClean="0"/>
          </a:p>
          <a:p>
            <a:r>
              <a:rPr lang="de-DE" dirty="0" smtClean="0"/>
              <a:t>AWMF-</a:t>
            </a:r>
            <a:r>
              <a:rPr lang="de-DE" dirty="0" err="1" smtClean="0"/>
              <a:t>guidelines</a:t>
            </a:r>
            <a:r>
              <a:rPr lang="de-DE" dirty="0" smtClean="0"/>
              <a:t>.</a:t>
            </a:r>
            <a:r>
              <a:rPr lang="de-DE" baseline="0" dirty="0" smtClean="0"/>
              <a:t> German </a:t>
            </a:r>
            <a:r>
              <a:rPr lang="de-DE" baseline="0" dirty="0" err="1" smtClean="0"/>
              <a:t>guidelines</a:t>
            </a:r>
            <a:r>
              <a:rPr lang="de-DE" baseline="0" dirty="0" smtClean="0"/>
              <a:t> </a:t>
            </a:r>
            <a:r>
              <a:rPr lang="de-DE" baseline="0" dirty="0" err="1" smtClean="0"/>
              <a:t>for</a:t>
            </a:r>
            <a:r>
              <a:rPr lang="de-DE" baseline="0" dirty="0" smtClean="0"/>
              <a:t> </a:t>
            </a:r>
            <a:r>
              <a:rPr lang="de-DE" baseline="0" dirty="0" err="1" smtClean="0"/>
              <a:t>practitioners</a:t>
            </a:r>
            <a:r>
              <a:rPr lang="de-DE" baseline="0" dirty="0" smtClean="0"/>
              <a:t>.</a:t>
            </a:r>
          </a:p>
          <a:p>
            <a:endParaRPr lang="de-DE"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de-DE" baseline="0" dirty="0" smtClean="0"/>
              <a:t>Coleman et al. 16:  </a:t>
            </a:r>
            <a:r>
              <a:rPr lang="de-DE" sz="1200" kern="1200" dirty="0" err="1" smtClean="0">
                <a:solidFill>
                  <a:schemeClr val="tx1"/>
                </a:solidFill>
                <a:effectLst/>
                <a:latin typeface="+mn-lt"/>
                <a:ea typeface="+mn-ea"/>
                <a:cs typeface="+mn-cs"/>
              </a:rPr>
              <a:t>first</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genome-wide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therapygenetic</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study</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It</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suggests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no</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common</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variants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of</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very</a:t>
            </a:r>
            <a:r>
              <a:rPr lang="de-DE" sz="1200" kern="1200" dirty="0" smtClean="0">
                <a:solidFill>
                  <a:schemeClr val="tx1"/>
                </a:solidFill>
                <a:effectLst/>
                <a:latin typeface="+mn-lt"/>
                <a:ea typeface="+mn-ea"/>
                <a:cs typeface="+mn-cs"/>
              </a:rPr>
              <a:t> high </a:t>
            </a:r>
            <a:r>
              <a:rPr lang="de-DE" sz="1200" kern="1200" dirty="0" err="1" smtClean="0">
                <a:solidFill>
                  <a:schemeClr val="tx1"/>
                </a:solidFill>
                <a:effectLst/>
                <a:latin typeface="+mn-lt"/>
                <a:ea typeface="+mn-ea"/>
                <a:cs typeface="+mn-cs"/>
              </a:rPr>
              <a:t>effect</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underlie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response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to</a:t>
            </a:r>
            <a:r>
              <a:rPr lang="de-DE" sz="1200" kern="1200" dirty="0" smtClean="0">
                <a:solidFill>
                  <a:schemeClr val="tx1"/>
                </a:solidFill>
                <a:effectLst/>
                <a:latin typeface="+mn-lt"/>
                <a:ea typeface="+mn-ea"/>
                <a:cs typeface="+mn-cs"/>
              </a:rPr>
              <a:t> CBT. </a:t>
            </a:r>
            <a:endParaRPr lang="de-DE" dirty="0" smtClean="0"/>
          </a:p>
          <a:p>
            <a:endParaRPr lang="de-DE" dirty="0"/>
          </a:p>
        </p:txBody>
      </p:sp>
    </p:spTree>
    <p:extLst>
      <p:ext uri="{BB962C8B-B14F-4D97-AF65-F5344CB8AC3E}">
        <p14:creationId xmlns:p14="http://schemas.microsoft.com/office/powerpoint/2010/main" val="3847074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Umgang mit Emotionen</a:t>
            </a:r>
            <a:r>
              <a:rPr lang="de-DE" baseline="0" dirty="0" smtClean="0"/>
              <a:t>- </a:t>
            </a:r>
            <a:r>
              <a:rPr lang="de-DE" dirty="0" smtClean="0"/>
              <a:t>Manchmal</a:t>
            </a:r>
            <a:r>
              <a:rPr lang="de-DE" baseline="0" dirty="0" smtClean="0"/>
              <a:t> einfacher, manchmal schwieriger. </a:t>
            </a:r>
            <a:endParaRPr lang="de-DE" dirty="0" smtClean="0"/>
          </a:p>
          <a:p>
            <a:endParaRPr lang="de-DE" dirty="0" smtClean="0"/>
          </a:p>
          <a:p>
            <a:r>
              <a:rPr lang="de-DE" dirty="0" smtClean="0"/>
              <a:t>s. Viele versch. </a:t>
            </a:r>
            <a:r>
              <a:rPr lang="de-DE" dirty="0" err="1" smtClean="0"/>
              <a:t>Def</a:t>
            </a:r>
            <a:r>
              <a:rPr lang="de-DE" dirty="0" smtClean="0"/>
              <a:t>. </a:t>
            </a:r>
          </a:p>
          <a:p>
            <a:pPr marL="171450" indent="-171450">
              <a:buFontTx/>
              <a:buChar char="-"/>
            </a:pPr>
            <a:r>
              <a:rPr lang="de-DE" dirty="0" smtClean="0"/>
              <a:t>Regulation </a:t>
            </a:r>
            <a:r>
              <a:rPr lang="de-DE" dirty="0" err="1" smtClean="0"/>
              <a:t>pos</a:t>
            </a:r>
            <a:r>
              <a:rPr lang="de-DE" dirty="0" smtClean="0"/>
              <a:t> und neg. Zustände</a:t>
            </a:r>
          </a:p>
          <a:p>
            <a:pPr marL="171450" indent="-171450">
              <a:buFontTx/>
              <a:buChar char="-"/>
            </a:pPr>
            <a:r>
              <a:rPr lang="de-DE" dirty="0" err="1" smtClean="0"/>
              <a:t>Bw</a:t>
            </a:r>
            <a:r>
              <a:rPr lang="de-DE" dirty="0" smtClean="0"/>
              <a:t> und </a:t>
            </a:r>
            <a:r>
              <a:rPr lang="de-DE" dirty="0" err="1" smtClean="0"/>
              <a:t>unbw</a:t>
            </a:r>
            <a:r>
              <a:rPr lang="de-DE" dirty="0" smtClean="0"/>
              <a:t> Regulation</a:t>
            </a:r>
          </a:p>
          <a:p>
            <a:pPr marL="171450" indent="-171450">
              <a:buFontTx/>
              <a:buChar char="-"/>
            </a:pPr>
            <a:r>
              <a:rPr lang="de-DE" dirty="0" smtClean="0"/>
              <a:t>Verstärkung und </a:t>
            </a:r>
            <a:r>
              <a:rPr lang="de-DE" dirty="0" err="1" smtClean="0"/>
              <a:t>abschwächung</a:t>
            </a:r>
            <a:r>
              <a:rPr lang="de-DE" dirty="0" smtClean="0"/>
              <a:t> affektiver</a:t>
            </a:r>
            <a:r>
              <a:rPr lang="de-DE" baseline="0" dirty="0" smtClean="0"/>
              <a:t> zustände</a:t>
            </a:r>
          </a:p>
          <a:p>
            <a:pPr marL="0" marR="0" indent="0" algn="l" defTabSz="457200" rtl="0" eaLnBrk="1" fontAlgn="auto" latinLnBrk="0" hangingPunct="1">
              <a:lnSpc>
                <a:spcPct val="100000"/>
              </a:lnSpc>
              <a:spcBef>
                <a:spcPts val="0"/>
              </a:spcBef>
              <a:spcAft>
                <a:spcPts val="0"/>
              </a:spcAft>
              <a:buClrTx/>
              <a:buSzTx/>
              <a:buFontTx/>
              <a:buNone/>
              <a:tabLst/>
              <a:defRPr/>
            </a:pPr>
            <a:r>
              <a:rPr lang="de-DE" baseline="0" dirty="0" smtClean="0"/>
              <a:t>- Kontrolle impulsivem Verhalten</a:t>
            </a:r>
          </a:p>
          <a:p>
            <a:pPr marL="0" indent="0">
              <a:buFontTx/>
              <a:buNone/>
            </a:pPr>
            <a:endParaRPr lang="de-DE" dirty="0" smtClean="0"/>
          </a:p>
          <a:p>
            <a:pPr marL="0" indent="0">
              <a:buFontTx/>
              <a:buNone/>
            </a:pPr>
            <a:endParaRPr lang="de-DE" dirty="0" smtClean="0"/>
          </a:p>
          <a:p>
            <a:pPr marL="0" indent="0">
              <a:buFontTx/>
              <a:buNone/>
            </a:pPr>
            <a:endParaRPr lang="de-DE"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de-DE" baseline="0" dirty="0" smtClean="0"/>
              <a:t>Versch. </a:t>
            </a:r>
            <a:r>
              <a:rPr lang="de-DE" baseline="0" dirty="0" err="1" smtClean="0"/>
              <a:t>Def</a:t>
            </a:r>
            <a:r>
              <a:rPr lang="de-DE" baseline="0" dirty="0" smtClean="0"/>
              <a:t>. – Umgang mit Emotionen, Interaktion mit anderen, Umgang mit </a:t>
            </a:r>
            <a:r>
              <a:rPr lang="de-DE" baseline="0" dirty="0" err="1" smtClean="0"/>
              <a:t>pos</a:t>
            </a:r>
            <a:r>
              <a:rPr lang="de-DE" baseline="0" dirty="0" smtClean="0"/>
              <a:t> und </a:t>
            </a:r>
            <a:r>
              <a:rPr lang="de-DE" baseline="0" dirty="0" err="1" smtClean="0"/>
              <a:t>neg</a:t>
            </a:r>
            <a:r>
              <a:rPr lang="de-DE" baseline="0" dirty="0" smtClean="0"/>
              <a:t> Emotionen, </a:t>
            </a:r>
            <a:endParaRPr lang="de-DE" dirty="0"/>
          </a:p>
        </p:txBody>
      </p:sp>
      <p:sp>
        <p:nvSpPr>
          <p:cNvPr id="4" name="Foliennummernplatzhalter 3"/>
          <p:cNvSpPr>
            <a:spLocks noGrp="1"/>
          </p:cNvSpPr>
          <p:nvPr>
            <p:ph type="sldNum" sz="quarter" idx="10"/>
          </p:nvPr>
        </p:nvSpPr>
        <p:spPr/>
        <p:txBody>
          <a:bodyPr/>
          <a:lstStyle/>
          <a:p>
            <a:fld id="{8863364E-EC95-C04A-83E4-1919374ECEF8}" type="slidenum">
              <a:rPr lang="de-DE" smtClean="0"/>
              <a:t>3</a:t>
            </a:fld>
            <a:endParaRPr lang="de-DE"/>
          </a:p>
        </p:txBody>
      </p:sp>
    </p:spTree>
    <p:extLst>
      <p:ext uri="{BB962C8B-B14F-4D97-AF65-F5344CB8AC3E}">
        <p14:creationId xmlns:p14="http://schemas.microsoft.com/office/powerpoint/2010/main" val="13289505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Negativer Affekt, der sich in physiologisches </a:t>
            </a:r>
            <a:r>
              <a:rPr lang="de-DE" sz="1200" kern="1200" dirty="0" err="1" smtClean="0">
                <a:solidFill>
                  <a:schemeClr val="tx1"/>
                </a:solidFill>
                <a:effectLst/>
                <a:latin typeface="+mn-lt"/>
                <a:ea typeface="+mn-ea"/>
                <a:cs typeface="+mn-cs"/>
              </a:rPr>
              <a:t>Hyperarousal</a:t>
            </a:r>
            <a:r>
              <a:rPr lang="de-DE" sz="1200" kern="1200" dirty="0" smtClean="0">
                <a:solidFill>
                  <a:schemeClr val="tx1"/>
                </a:solidFill>
                <a:effectLst/>
                <a:latin typeface="+mn-lt"/>
                <a:ea typeface="+mn-ea"/>
                <a:cs typeface="+mn-cs"/>
              </a:rPr>
              <a:t> und niedrigen positiven Affekt aufteilt. Ersteres steht in Verbindung mit Angststörungen und zweites mit depressiven Störungen. Studien haben gezeigt, dass negativer Affekt und niedriger positiver Affekt Risikofaktoren für die Entwicklung sowohl von Angststörungen als auch depressiven Störungen sind (Clark, Watson &amp; </a:t>
            </a:r>
            <a:r>
              <a:rPr lang="de-DE" sz="1200" kern="1200" dirty="0" err="1" smtClean="0">
                <a:solidFill>
                  <a:schemeClr val="tx1"/>
                </a:solidFill>
                <a:effectLst/>
                <a:latin typeface="+mn-lt"/>
                <a:ea typeface="+mn-ea"/>
                <a:cs typeface="+mn-cs"/>
              </a:rPr>
              <a:t>Mineka</a:t>
            </a:r>
            <a:r>
              <a:rPr lang="de-DE" sz="1200" kern="1200" dirty="0" smtClean="0">
                <a:solidFill>
                  <a:schemeClr val="tx1"/>
                </a:solidFill>
                <a:effectLst/>
                <a:latin typeface="+mn-lt"/>
                <a:ea typeface="+mn-ea"/>
                <a:cs typeface="+mn-cs"/>
              </a:rPr>
              <a:t>, 1994; </a:t>
            </a:r>
            <a:r>
              <a:rPr lang="de-DE" sz="1200" kern="1200" dirty="0" err="1" smtClean="0">
                <a:solidFill>
                  <a:schemeClr val="tx1"/>
                </a:solidFill>
                <a:effectLst/>
                <a:latin typeface="+mn-lt"/>
                <a:ea typeface="+mn-ea"/>
                <a:cs typeface="+mn-cs"/>
              </a:rPr>
              <a:t>Lonigan</a:t>
            </a:r>
            <a:r>
              <a:rPr lang="de-DE" sz="1200" kern="1200" dirty="0" smtClean="0">
                <a:solidFill>
                  <a:schemeClr val="tx1"/>
                </a:solidFill>
                <a:effectLst/>
                <a:latin typeface="+mn-lt"/>
                <a:ea typeface="+mn-ea"/>
                <a:cs typeface="+mn-cs"/>
              </a:rPr>
              <a:t> &amp; Phillips, 2001). Gemeinsamkeiten zeigen sich auch in Überschneidungen diagnostischer Kriterien zwischen Angst- und depressiven Störungen, z.B. Schlafschwierigkeiten, Sorgen und Gereiztheit. Zudem fanden Stark, Humphrey, Laurent, Livingston und Christopher (1993) keine Unterschiede bezüglich Hoffnungslosigkeit und Selbstwert zwischen Kindern und Jugendlichen (9-15 Jahre) mit Angststörungen und Kindern und Jugendlichen mit depressiven Störungen. </a:t>
            </a:r>
          </a:p>
          <a:p>
            <a:endParaRPr lang="en-US" baseline="0" noProof="0" dirty="0" smtClean="0"/>
          </a:p>
          <a:p>
            <a:endParaRPr lang="en-US" baseline="0" noProof="0" dirty="0" smtClean="0"/>
          </a:p>
          <a:p>
            <a:endParaRPr lang="en-US" baseline="0" noProof="0" dirty="0" smtClean="0"/>
          </a:p>
          <a:p>
            <a:endParaRPr lang="en-US" baseline="0" noProof="0" dirty="0" smtClean="0"/>
          </a:p>
          <a:p>
            <a:r>
              <a:rPr lang="en-US" baseline="0" noProof="0" dirty="0" smtClean="0"/>
              <a:t>1. For Anxiety disorders in adults and children, we know that CBT is for most patients effective and long lasting, nevertheless there are patients that do not improve.</a:t>
            </a:r>
          </a:p>
          <a:p>
            <a:r>
              <a:rPr lang="en-US" baseline="0" noProof="0" dirty="0" smtClean="0"/>
              <a:t>2. comorbidity rates between AD but also between AD and depression are high; but manuals are often written for just one of these disorders. Therefore, not surprising that patients with comorbid diagnoses have poorer </a:t>
            </a:r>
            <a:r>
              <a:rPr lang="en-US" baseline="0" noProof="0" dirty="0" err="1" smtClean="0"/>
              <a:t>tx</a:t>
            </a:r>
            <a:r>
              <a:rPr lang="en-US" baseline="0" noProof="0" dirty="0" smtClean="0"/>
              <a:t> outcomes. </a:t>
            </a:r>
          </a:p>
          <a:p>
            <a:r>
              <a:rPr lang="en-US" baseline="0" noProof="0" dirty="0" smtClean="0"/>
              <a:t>We also now nowadays that e.g. anxiety and depressive disorders have shared risk factors, indicating that the diagnostic separation of these disorders might be superficial.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noProof="0" dirty="0" smtClean="0"/>
              <a:t>Therefore, and due to the fact that we know now much more about emotions and that e.g., children with AD struggling to understand emotions. Emotions should be considered stronger in treatment.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noProof="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noProof="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noProof="0" dirty="0" smtClean="0"/>
          </a:p>
          <a:p>
            <a:endParaRPr lang="en-US" baseline="0" noProof="0" dirty="0" smtClean="0"/>
          </a:p>
          <a:p>
            <a:endParaRPr lang="en-US" baseline="0" noProof="0" dirty="0" smtClean="0"/>
          </a:p>
          <a:p>
            <a:r>
              <a:rPr lang="en-US" baseline="0" noProof="0" dirty="0" smtClean="0"/>
              <a:t>In addition, we know now In treatment, emotions should be considered stronger. How emotions work, what they mean, how they can manage them. </a:t>
            </a:r>
          </a:p>
        </p:txBody>
      </p:sp>
    </p:spTree>
    <p:extLst>
      <p:ext uri="{BB962C8B-B14F-4D97-AF65-F5344CB8AC3E}">
        <p14:creationId xmlns:p14="http://schemas.microsoft.com/office/powerpoint/2010/main" val="26192453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Hallo, wie geht es dir? </a:t>
            </a:r>
          </a:p>
          <a:p>
            <a:endParaRPr lang="de-DE" dirty="0" smtClean="0"/>
          </a:p>
          <a:p>
            <a:r>
              <a:rPr lang="de-DE" dirty="0" smtClean="0"/>
              <a:t>Mimik und Gestik der Figuren. </a:t>
            </a:r>
          </a:p>
          <a:p>
            <a:r>
              <a:rPr lang="de-DE" dirty="0" smtClean="0"/>
              <a:t>Karten mit Begriffen und ohne</a:t>
            </a:r>
            <a:r>
              <a:rPr lang="de-DE" baseline="0" dirty="0" smtClean="0"/>
              <a:t> Begriffe. </a:t>
            </a:r>
          </a:p>
          <a:p>
            <a:endParaRPr lang="de-DE" dirty="0"/>
          </a:p>
        </p:txBody>
      </p:sp>
      <p:sp>
        <p:nvSpPr>
          <p:cNvPr id="4" name="Foliennummernplatzhalter 3"/>
          <p:cNvSpPr>
            <a:spLocks noGrp="1"/>
          </p:cNvSpPr>
          <p:nvPr>
            <p:ph type="sldNum" sz="quarter" idx="10"/>
          </p:nvPr>
        </p:nvSpPr>
        <p:spPr/>
        <p:txBody>
          <a:bodyPr/>
          <a:lstStyle/>
          <a:p>
            <a:fld id="{3887DDCF-0949-0E46-8F03-F3C3113A61BB}" type="slidenum">
              <a:rPr lang="de-DE" smtClean="0"/>
              <a:pPr/>
              <a:t>35</a:t>
            </a:fld>
            <a:endParaRPr lang="de-DE"/>
          </a:p>
        </p:txBody>
      </p:sp>
    </p:spTree>
    <p:extLst>
      <p:ext uri="{BB962C8B-B14F-4D97-AF65-F5344CB8AC3E}">
        <p14:creationId xmlns:p14="http://schemas.microsoft.com/office/powerpoint/2010/main" val="28954270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Optionale Module: Einbezug der Eltern,</a:t>
            </a:r>
            <a:r>
              <a:rPr lang="de-DE" baseline="0" dirty="0" smtClean="0"/>
              <a:t> Sicherheit- </a:t>
            </a:r>
          </a:p>
          <a:p>
            <a:endParaRPr lang="de-DE" baseline="0" dirty="0" smtClean="0"/>
          </a:p>
          <a:p>
            <a:r>
              <a:rPr lang="de-DE" baseline="0" dirty="0" smtClean="0"/>
              <a:t>Psychoedukation </a:t>
            </a:r>
            <a:r>
              <a:rPr lang="de-DE" baseline="0" dirty="0" err="1" smtClean="0"/>
              <a:t>versch</a:t>
            </a:r>
            <a:r>
              <a:rPr lang="de-DE" baseline="0" dirty="0" smtClean="0"/>
              <a:t> Emotionen, </a:t>
            </a:r>
            <a:r>
              <a:rPr lang="de-DE" baseline="0" dirty="0" err="1" smtClean="0"/>
              <a:t>Interozeptive</a:t>
            </a:r>
            <a:r>
              <a:rPr lang="de-DE" baseline="0" dirty="0" smtClean="0"/>
              <a:t> Übungen-</a:t>
            </a:r>
          </a:p>
          <a:p>
            <a:r>
              <a:rPr lang="de-DE" baseline="0" dirty="0" smtClean="0"/>
              <a:t>Wertfreie Wahrnehmung von Emotionen</a:t>
            </a:r>
          </a:p>
          <a:p>
            <a:r>
              <a:rPr lang="de-DE" baseline="0" dirty="0" smtClean="0"/>
              <a:t>Beeinflussung von Emotionen</a:t>
            </a:r>
          </a:p>
          <a:p>
            <a:r>
              <a:rPr lang="de-DE" baseline="0" dirty="0" smtClean="0"/>
              <a:t>Problemlösetraining</a:t>
            </a:r>
          </a:p>
          <a:p>
            <a:r>
              <a:rPr lang="de-DE" baseline="0" dirty="0" smtClean="0"/>
              <a:t>Keine Vermeidung </a:t>
            </a:r>
            <a:r>
              <a:rPr lang="de-DE" baseline="0" dirty="0" err="1" smtClean="0"/>
              <a:t>emotionen</a:t>
            </a:r>
            <a:endParaRPr lang="de-DE" baseline="0" dirty="0" smtClean="0"/>
          </a:p>
          <a:p>
            <a:r>
              <a:rPr lang="de-DE" baseline="0" dirty="0" smtClean="0"/>
              <a:t>Emotionsstrudel</a:t>
            </a:r>
          </a:p>
          <a:p>
            <a:endParaRPr lang="de-DE" baseline="0" dirty="0" smtClean="0"/>
          </a:p>
          <a:p>
            <a:endParaRPr lang="de-DE" baseline="0" dirty="0" smtClean="0"/>
          </a:p>
          <a:p>
            <a:endParaRPr lang="de-DE" baseline="0" dirty="0" smtClean="0"/>
          </a:p>
          <a:p>
            <a:r>
              <a:rPr lang="de-DE" baseline="0" dirty="0" smtClean="0"/>
              <a:t>- Nennung der Emotionen. </a:t>
            </a:r>
            <a:endParaRPr lang="de-DE" dirty="0"/>
          </a:p>
        </p:txBody>
      </p:sp>
      <p:sp>
        <p:nvSpPr>
          <p:cNvPr id="4" name="Foliennummernplatzhalter 3"/>
          <p:cNvSpPr>
            <a:spLocks noGrp="1"/>
          </p:cNvSpPr>
          <p:nvPr>
            <p:ph type="sldNum" sz="quarter" idx="10"/>
          </p:nvPr>
        </p:nvSpPr>
        <p:spPr/>
        <p:txBody>
          <a:bodyPr/>
          <a:lstStyle/>
          <a:p>
            <a:fld id="{8863364E-EC95-C04A-83E4-1919374ECEF8}" type="slidenum">
              <a:rPr lang="de-DE" smtClean="0"/>
              <a:t>36</a:t>
            </a:fld>
            <a:endParaRPr lang="de-DE"/>
          </a:p>
        </p:txBody>
      </p:sp>
    </p:spTree>
    <p:extLst>
      <p:ext uri="{BB962C8B-B14F-4D97-AF65-F5344CB8AC3E}">
        <p14:creationId xmlns:p14="http://schemas.microsoft.com/office/powerpoint/2010/main" val="35165807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In der psychotherapeutischen</a:t>
            </a:r>
            <a:r>
              <a:rPr lang="de-DE" sz="1200" kern="1200" baseline="0" dirty="0" smtClean="0">
                <a:solidFill>
                  <a:schemeClr val="tx1"/>
                </a:solidFill>
                <a:effectLst/>
                <a:latin typeface="+mn-lt"/>
                <a:ea typeface="+mn-ea"/>
                <a:cs typeface="+mn-cs"/>
              </a:rPr>
              <a:t> Behandlung von NSSV und BPS kommt der </a:t>
            </a:r>
            <a:r>
              <a:rPr lang="de-DE" sz="1200" b="1" kern="1200" baseline="0" dirty="0" smtClean="0">
                <a:solidFill>
                  <a:schemeClr val="tx1"/>
                </a:solidFill>
                <a:effectLst/>
                <a:latin typeface="+mn-lt"/>
                <a:ea typeface="+mn-ea"/>
                <a:cs typeface="+mn-cs"/>
              </a:rPr>
              <a:t>Förderung der Fähigkeit zur ER eine entscheidende Bedeutung </a:t>
            </a:r>
            <a:r>
              <a:rPr lang="de-DE" sz="1200" kern="1200" baseline="0" dirty="0" smtClean="0">
                <a:solidFill>
                  <a:schemeClr val="tx1"/>
                </a:solidFill>
                <a:effectLst/>
                <a:latin typeface="+mn-lt"/>
                <a:ea typeface="+mn-ea"/>
                <a:cs typeface="+mn-cs"/>
              </a:rPr>
              <a:t>zu. </a:t>
            </a:r>
          </a:p>
          <a:p>
            <a:r>
              <a:rPr lang="de-DE" sz="1200" kern="1200" baseline="0" dirty="0" smtClean="0">
                <a:solidFill>
                  <a:schemeClr val="tx1"/>
                </a:solidFill>
                <a:effectLst/>
                <a:latin typeface="+mn-lt"/>
                <a:ea typeface="+mn-ea"/>
                <a:cs typeface="+mn-cs"/>
              </a:rPr>
              <a:t>Dieser Aspekt wird in der DBT dann auch mit einem eigenen Modul behandelt. </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Folgende Fertigkeiten sollen in der Therapie erworben werden: Achtsamkeit (um Unklarheiten über eigene Gefühle zu reduzieren), Stresstoleranz (um impulsives Verhalten zu verringern), zwischenmenschliche Fertigkeiten (um mit interpersonellen Problemen lernen umzugehen), „Walking </a:t>
            </a:r>
            <a:r>
              <a:rPr lang="de-DE" sz="1200" kern="1200" dirty="0" err="1" smtClean="0">
                <a:solidFill>
                  <a:schemeClr val="tx1"/>
                </a:solidFill>
                <a:effectLst/>
                <a:latin typeface="+mn-lt"/>
                <a:ea typeface="+mn-ea"/>
                <a:cs typeface="+mn-cs"/>
              </a:rPr>
              <a:t>the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middle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path</a:t>
            </a:r>
            <a:r>
              <a:rPr lang="de-DE" sz="1200" kern="1200" dirty="0" smtClean="0">
                <a:solidFill>
                  <a:schemeClr val="tx1"/>
                </a:solidFill>
                <a:effectLst/>
                <a:latin typeface="+mn-lt"/>
                <a:ea typeface="+mn-ea"/>
                <a:cs typeface="+mn-cs"/>
              </a:rPr>
              <a:t>“ (um mit extremem Denken, Fühlen und Handeln lernen umzugehen) und </a:t>
            </a:r>
            <a:r>
              <a:rPr lang="de-DE" sz="1200" b="1" kern="1200" dirty="0" smtClean="0">
                <a:solidFill>
                  <a:schemeClr val="tx1"/>
                </a:solidFill>
                <a:effectLst/>
                <a:latin typeface="+mn-lt"/>
                <a:ea typeface="+mn-ea"/>
                <a:cs typeface="+mn-cs"/>
              </a:rPr>
              <a:t>Emotionsregulation (um Emotionen zu identifizieren und zu verstehen lernen). Von besonderer Relevanz ist dabei das Erkennen und Verändern von negativen Gefühlslagen, welche zu NSSV führen können.</a:t>
            </a:r>
            <a:r>
              <a:rPr lang="de-DE" b="1" dirty="0" smtClean="0">
                <a:effectLst/>
              </a:rPr>
              <a:t> </a:t>
            </a:r>
            <a:endParaRPr lang="de-DE" b="1" dirty="0"/>
          </a:p>
        </p:txBody>
      </p:sp>
      <p:sp>
        <p:nvSpPr>
          <p:cNvPr id="4" name="Foliennummernplatzhalter 3"/>
          <p:cNvSpPr>
            <a:spLocks noGrp="1"/>
          </p:cNvSpPr>
          <p:nvPr>
            <p:ph type="sldNum" sz="quarter" idx="10"/>
          </p:nvPr>
        </p:nvSpPr>
        <p:spPr/>
        <p:txBody>
          <a:bodyPr/>
          <a:lstStyle/>
          <a:p>
            <a:fld id="{3887DDCF-0949-0E46-8F03-F3C3113A61BB}" type="slidenum">
              <a:rPr lang="de-DE" smtClean="0"/>
              <a:pPr/>
              <a:t>37</a:t>
            </a:fld>
            <a:endParaRPr lang="de-DE"/>
          </a:p>
        </p:txBody>
      </p:sp>
    </p:spTree>
    <p:extLst>
      <p:ext uri="{BB962C8B-B14F-4D97-AF65-F5344CB8AC3E}">
        <p14:creationId xmlns:p14="http://schemas.microsoft.com/office/powerpoint/2010/main" val="27700951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Im Modul „Emotionsregulation“ lernen die Patienten, ihre Gefühle </a:t>
            </a:r>
            <a:r>
              <a:rPr lang="de-DE" sz="1200" b="1" kern="1200" dirty="0" smtClean="0">
                <a:solidFill>
                  <a:schemeClr val="tx1"/>
                </a:solidFill>
                <a:effectLst/>
                <a:latin typeface="+mn-lt"/>
                <a:ea typeface="+mn-ea"/>
                <a:cs typeface="+mn-cs"/>
              </a:rPr>
              <a:t>zu erkennen und zu differenzieren, sie zu benennen </a:t>
            </a:r>
            <a:r>
              <a:rPr lang="de-DE" sz="1200" kern="1200" dirty="0" smtClean="0">
                <a:solidFill>
                  <a:schemeClr val="tx1"/>
                </a:solidFill>
                <a:effectLst/>
                <a:latin typeface="+mn-lt"/>
                <a:ea typeface="+mn-ea"/>
                <a:cs typeface="+mn-cs"/>
              </a:rPr>
              <a:t>und ihre Bedeutung für das eigene Handeln zu begreifen. Folgende Fertigkeiten werden thematisiert und eingeübt.</a:t>
            </a:r>
            <a:r>
              <a:rPr lang="de-DE" sz="1200" kern="1200" baseline="0" dirty="0" smtClean="0">
                <a:solidFill>
                  <a:schemeClr val="tx1"/>
                </a:solidFill>
                <a:effectLst/>
                <a:latin typeface="+mn-lt"/>
                <a:ea typeface="+mn-ea"/>
                <a:cs typeface="+mn-cs"/>
              </a:rPr>
              <a:t> </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de-DE" dirty="0" smtClean="0"/>
              <a:t>Warum sind Gefühle wichtig?</a:t>
            </a:r>
            <a:r>
              <a:rPr lang="de-DE" baseline="0" dirty="0" smtClean="0"/>
              <a:t> Gefühle teilen uns mit, dass etwas passiert; teilen anderen etwas mit und beeinflussen sie; </a:t>
            </a:r>
            <a:r>
              <a:rPr lang="de-DE" b="1" baseline="0" dirty="0" err="1" smtClean="0"/>
              <a:t>Zhg</a:t>
            </a:r>
            <a:r>
              <a:rPr lang="de-DE" baseline="0" dirty="0" smtClean="0"/>
              <a:t> Gefühl, Körper, Handlungsimpuls: </a:t>
            </a:r>
            <a:r>
              <a:rPr lang="de-DE" baseline="0" dirty="0" err="1" smtClean="0"/>
              <a:t>WHg</a:t>
            </a:r>
            <a:r>
              <a:rPr lang="de-DE" baseline="0" dirty="0" smtClean="0"/>
              <a:t> und Beschreibung von Gefühlen</a:t>
            </a:r>
          </a:p>
          <a:p>
            <a:pPr marL="0" marR="0" lvl="0" indent="0" algn="l" defTabSz="457200" rtl="0" eaLnBrk="1" fontAlgn="auto" latinLnBrk="0" hangingPunct="1">
              <a:lnSpc>
                <a:spcPct val="100000"/>
              </a:lnSpc>
              <a:spcBef>
                <a:spcPts val="0"/>
              </a:spcBef>
              <a:spcAft>
                <a:spcPts val="0"/>
              </a:spcAft>
              <a:buClrTx/>
              <a:buSzTx/>
              <a:buFontTx/>
              <a:buNone/>
              <a:tabLst/>
              <a:defRPr/>
            </a:pPr>
            <a:r>
              <a:rPr lang="de-DE" sz="1200" kern="1200" baseline="0" dirty="0" smtClean="0">
                <a:solidFill>
                  <a:schemeClr val="tx1"/>
                </a:solidFill>
                <a:effectLst/>
                <a:latin typeface="+mn-lt"/>
                <a:ea typeface="+mn-ea"/>
                <a:cs typeface="+mn-cs"/>
              </a:rPr>
              <a:t>2. </a:t>
            </a:r>
            <a:r>
              <a:rPr lang="de-DE" dirty="0" smtClean="0"/>
              <a:t>z. B. durch ausreichend Schlaf, richtige Ernährung, Aktivierung und Selbstdisziplin)</a:t>
            </a:r>
          </a:p>
          <a:p>
            <a:pPr marL="0" marR="0" lvl="0" indent="0" algn="l" defTabSz="457200" rtl="0" eaLnBrk="1" fontAlgn="auto" latinLnBrk="0" hangingPunct="1">
              <a:lnSpc>
                <a:spcPct val="100000"/>
              </a:lnSpc>
              <a:spcBef>
                <a:spcPts val="0"/>
              </a:spcBef>
              <a:spcAft>
                <a:spcPts val="0"/>
              </a:spcAft>
              <a:buClrTx/>
              <a:buSzTx/>
              <a:buFontTx/>
              <a:buNone/>
              <a:tabLst/>
              <a:defRPr/>
            </a:pPr>
            <a:r>
              <a:rPr lang="de-DE" dirty="0" smtClean="0"/>
              <a:t>3. z. B. durch Sammeln positiver Erfahrungen mit Hilfe der Liste angenehmer Aktivitäten). Lernen sich </a:t>
            </a:r>
            <a:r>
              <a:rPr lang="de-DE" b="1" dirty="0" smtClean="0"/>
              <a:t>auf</a:t>
            </a:r>
            <a:r>
              <a:rPr lang="de-DE" b="1" baseline="0" dirty="0" smtClean="0"/>
              <a:t> </a:t>
            </a:r>
            <a:r>
              <a:rPr lang="de-DE" b="1" baseline="0" dirty="0" err="1" smtClean="0"/>
              <a:t>pos</a:t>
            </a:r>
            <a:r>
              <a:rPr lang="de-DE" b="1" baseline="0" dirty="0" smtClean="0"/>
              <a:t> Dinge zu konzentrieren; mache angenehme Dinge</a:t>
            </a:r>
            <a:r>
              <a:rPr lang="de-DE" baseline="0" dirty="0" smtClean="0"/>
              <a:t>; </a:t>
            </a:r>
            <a:endParaRPr lang="de-DE"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de-DE" dirty="0" smtClean="0"/>
              <a:t>4. z. B. Aktivierung bei Traurigkeit, freundliches Verhalten trotz Ärger): Korrigiere</a:t>
            </a:r>
            <a:r>
              <a:rPr lang="de-DE" baseline="0" dirty="0" smtClean="0"/>
              <a:t> den Fehler; mache das wovor du Angst hast- immer wieder; </a:t>
            </a:r>
            <a:endParaRPr lang="de-DE"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de-DE" dirty="0" smtClean="0"/>
          </a:p>
          <a:p>
            <a:endParaRPr lang="de-DE" dirty="0"/>
          </a:p>
        </p:txBody>
      </p:sp>
      <p:sp>
        <p:nvSpPr>
          <p:cNvPr id="4" name="Foliennummernplatzhalter 3"/>
          <p:cNvSpPr>
            <a:spLocks noGrp="1"/>
          </p:cNvSpPr>
          <p:nvPr>
            <p:ph type="sldNum" sz="quarter" idx="10"/>
          </p:nvPr>
        </p:nvSpPr>
        <p:spPr/>
        <p:txBody>
          <a:bodyPr/>
          <a:lstStyle/>
          <a:p>
            <a:fld id="{8863364E-EC95-C04A-83E4-1919374ECEF8}" type="slidenum">
              <a:rPr lang="de-DE" smtClean="0"/>
              <a:t>38</a:t>
            </a:fld>
            <a:endParaRPr lang="de-DE"/>
          </a:p>
        </p:txBody>
      </p:sp>
    </p:spTree>
    <p:extLst>
      <p:ext uri="{BB962C8B-B14F-4D97-AF65-F5344CB8AC3E}">
        <p14:creationId xmlns:p14="http://schemas.microsoft.com/office/powerpoint/2010/main" val="4034874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Selbstdisziplin: nimm dir jeden</a:t>
            </a:r>
            <a:r>
              <a:rPr lang="de-DE" baseline="0" dirty="0" smtClean="0"/>
              <a:t> tag etwas vor und erledige es, um das Gefühl von Kompetenz und Kontrolle zu bekommen. </a:t>
            </a:r>
            <a:endParaRPr lang="de-DE" dirty="0"/>
          </a:p>
        </p:txBody>
      </p:sp>
      <p:sp>
        <p:nvSpPr>
          <p:cNvPr id="4" name="Foliennummernplatzhalter 3"/>
          <p:cNvSpPr>
            <a:spLocks noGrp="1"/>
          </p:cNvSpPr>
          <p:nvPr>
            <p:ph type="sldNum" sz="quarter" idx="10"/>
          </p:nvPr>
        </p:nvSpPr>
        <p:spPr/>
        <p:txBody>
          <a:bodyPr/>
          <a:lstStyle/>
          <a:p>
            <a:fld id="{3887DDCF-0949-0E46-8F03-F3C3113A61BB}" type="slidenum">
              <a:rPr lang="de-DE" smtClean="0"/>
              <a:pPr/>
              <a:t>39</a:t>
            </a:fld>
            <a:endParaRPr lang="de-DE"/>
          </a:p>
        </p:txBody>
      </p:sp>
    </p:spTree>
    <p:extLst>
      <p:ext uri="{BB962C8B-B14F-4D97-AF65-F5344CB8AC3E}">
        <p14:creationId xmlns:p14="http://schemas.microsoft.com/office/powerpoint/2010/main" val="42760412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latin typeface="Times New Roman" charset="0"/>
                <a:ea typeface="ＭＳ Ｐゴシック" charset="0"/>
                <a:cs typeface="+mn-cs"/>
              </a:rPr>
              <a:t>Emotionen kommen und gehen. Indem wir eine annehmende Haltung einnehmen, er- leichtern wir diesen Prozess. „Wahrnehmen“ und „Beschreiben“ sind wichtige Fertig- </a:t>
            </a:r>
            <a:r>
              <a:rPr lang="de-DE" sz="1200" kern="1200" dirty="0" err="1" smtClean="0">
                <a:solidFill>
                  <a:schemeClr val="tx1"/>
                </a:solidFill>
                <a:latin typeface="Times New Roman" charset="0"/>
                <a:ea typeface="ＭＳ Ｐゴシック" charset="0"/>
                <a:cs typeface="+mn-cs"/>
              </a:rPr>
              <a:t>keiten</a:t>
            </a:r>
            <a:r>
              <a:rPr lang="de-DE" sz="1200" kern="1200" dirty="0" smtClean="0">
                <a:solidFill>
                  <a:schemeClr val="tx1"/>
                </a:solidFill>
                <a:latin typeface="Times New Roman" charset="0"/>
                <a:ea typeface="ＭＳ Ｐゴシック" charset="0"/>
                <a:cs typeface="+mn-cs"/>
              </a:rPr>
              <a:t>, um dies zu erreichen. Wenn wir Emotionen wahrnehmen und beschreiben, setzen wir uns den Emotionen aus. Wir können die Erfahrung machen, dass wir diese </a:t>
            </a:r>
            <a:r>
              <a:rPr lang="de-DE" sz="1200" kern="1200" dirty="0" err="1" smtClean="0">
                <a:solidFill>
                  <a:schemeClr val="tx1"/>
                </a:solidFill>
                <a:latin typeface="Times New Roman" charset="0"/>
                <a:ea typeface="ＭＳ Ｐゴシック" charset="0"/>
                <a:cs typeface="+mn-cs"/>
              </a:rPr>
              <a:t>Emo</a:t>
            </a:r>
            <a:r>
              <a:rPr lang="de-DE" sz="1200" kern="1200" dirty="0" smtClean="0">
                <a:solidFill>
                  <a:schemeClr val="tx1"/>
                </a:solidFill>
                <a:latin typeface="Times New Roman" charset="0"/>
                <a:ea typeface="ＭＳ Ｐゴシック" charset="0"/>
                <a:cs typeface="+mn-cs"/>
              </a:rPr>
              <a:t>- </a:t>
            </a:r>
            <a:r>
              <a:rPr lang="de-DE" sz="1200" kern="1200" dirty="0" err="1" smtClean="0">
                <a:solidFill>
                  <a:schemeClr val="tx1"/>
                </a:solidFill>
                <a:latin typeface="Times New Roman" charset="0"/>
                <a:ea typeface="ＭＳ Ｐゴシック" charset="0"/>
                <a:cs typeface="+mn-cs"/>
              </a:rPr>
              <a:t>tionen</a:t>
            </a:r>
            <a:r>
              <a:rPr lang="de-DE" sz="1200" kern="1200" dirty="0" smtClean="0">
                <a:solidFill>
                  <a:schemeClr val="tx1"/>
                </a:solidFill>
                <a:latin typeface="Times New Roman" charset="0"/>
                <a:ea typeface="ＭＳ Ｐゴシック" charset="0"/>
                <a:cs typeface="+mn-cs"/>
              </a:rPr>
              <a:t> aushalten können und dass die Emotionen nach einer Weile schwächer werden:</a:t>
            </a:r>
            <a:endParaRPr lang="de-DE" dirty="0" smtClean="0"/>
          </a:p>
          <a:p>
            <a:endParaRPr lang="de-DE" dirty="0"/>
          </a:p>
        </p:txBody>
      </p:sp>
      <p:sp>
        <p:nvSpPr>
          <p:cNvPr id="4" name="Foliennummernplatzhalter 3"/>
          <p:cNvSpPr>
            <a:spLocks noGrp="1"/>
          </p:cNvSpPr>
          <p:nvPr>
            <p:ph type="sldNum" sz="quarter" idx="10"/>
          </p:nvPr>
        </p:nvSpPr>
        <p:spPr/>
        <p:txBody>
          <a:bodyPr/>
          <a:lstStyle/>
          <a:p>
            <a:fld id="{8863364E-EC95-C04A-83E4-1919374ECEF8}" type="slidenum">
              <a:rPr lang="de-DE" smtClean="0"/>
              <a:t>40</a:t>
            </a:fld>
            <a:endParaRPr lang="de-DE"/>
          </a:p>
        </p:txBody>
      </p:sp>
    </p:spTree>
    <p:extLst>
      <p:ext uri="{BB962C8B-B14F-4D97-AF65-F5344CB8AC3E}">
        <p14:creationId xmlns:p14="http://schemas.microsoft.com/office/powerpoint/2010/main" val="18529351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MS PGothic" charset="0"/>
                <a:cs typeface="MS PGothic" charset="0"/>
              </a:defRPr>
            </a:lvl1pPr>
            <a:lvl2pPr marL="742950" indent="-285750" eaLnBrk="0" hangingPunct="0">
              <a:defRPr sz="2400">
                <a:solidFill>
                  <a:schemeClr val="tx1"/>
                </a:solidFill>
                <a:latin typeface="Verdana" charset="0"/>
                <a:ea typeface="MS PGothic" charset="0"/>
                <a:cs typeface="MS PGothic" charset="0"/>
              </a:defRPr>
            </a:lvl2pPr>
            <a:lvl3pPr marL="1143000" indent="-228600" eaLnBrk="0" hangingPunct="0">
              <a:defRPr sz="2400">
                <a:solidFill>
                  <a:schemeClr val="tx1"/>
                </a:solidFill>
                <a:latin typeface="Verdana" charset="0"/>
                <a:ea typeface="MS PGothic" charset="0"/>
                <a:cs typeface="MS PGothic" charset="0"/>
              </a:defRPr>
            </a:lvl3pPr>
            <a:lvl4pPr marL="1600200" indent="-228600" eaLnBrk="0" hangingPunct="0">
              <a:defRPr sz="2400">
                <a:solidFill>
                  <a:schemeClr val="tx1"/>
                </a:solidFill>
                <a:latin typeface="Verdana" charset="0"/>
                <a:ea typeface="MS PGothic" charset="0"/>
                <a:cs typeface="MS PGothic" charset="0"/>
              </a:defRPr>
            </a:lvl4pPr>
            <a:lvl5pPr marL="2057400" indent="-228600" eaLnBrk="0" hangingPunct="0">
              <a:defRPr sz="2400">
                <a:solidFill>
                  <a:schemeClr val="tx1"/>
                </a:solidFill>
                <a:latin typeface="Verdana" charset="0"/>
                <a:ea typeface="MS PGothic" charset="0"/>
                <a:cs typeface="MS PGothic" charset="0"/>
              </a:defRPr>
            </a:lvl5pPr>
            <a:lvl6pPr marL="2514600" indent="-228600" algn="ctr" eaLnBrk="0" fontAlgn="base" hangingPunct="0">
              <a:spcBef>
                <a:spcPct val="0"/>
              </a:spcBef>
              <a:spcAft>
                <a:spcPct val="0"/>
              </a:spcAft>
              <a:buClr>
                <a:srgbClr val="2C3F68"/>
              </a:buClr>
              <a:buFont typeface="Wingdings" charset="0"/>
              <a:buChar char="§"/>
              <a:defRPr sz="2400">
                <a:solidFill>
                  <a:schemeClr val="tx1"/>
                </a:solidFill>
                <a:latin typeface="Verdana" charset="0"/>
                <a:ea typeface="MS PGothic" charset="0"/>
                <a:cs typeface="MS PGothic" charset="0"/>
              </a:defRPr>
            </a:lvl6pPr>
            <a:lvl7pPr marL="2971800" indent="-228600" algn="ctr" eaLnBrk="0" fontAlgn="base" hangingPunct="0">
              <a:spcBef>
                <a:spcPct val="0"/>
              </a:spcBef>
              <a:spcAft>
                <a:spcPct val="0"/>
              </a:spcAft>
              <a:buClr>
                <a:srgbClr val="2C3F68"/>
              </a:buClr>
              <a:buFont typeface="Wingdings" charset="0"/>
              <a:buChar char="§"/>
              <a:defRPr sz="2400">
                <a:solidFill>
                  <a:schemeClr val="tx1"/>
                </a:solidFill>
                <a:latin typeface="Verdana" charset="0"/>
                <a:ea typeface="MS PGothic" charset="0"/>
                <a:cs typeface="MS PGothic" charset="0"/>
              </a:defRPr>
            </a:lvl7pPr>
            <a:lvl8pPr marL="3429000" indent="-228600" algn="ctr" eaLnBrk="0" fontAlgn="base" hangingPunct="0">
              <a:spcBef>
                <a:spcPct val="0"/>
              </a:spcBef>
              <a:spcAft>
                <a:spcPct val="0"/>
              </a:spcAft>
              <a:buClr>
                <a:srgbClr val="2C3F68"/>
              </a:buClr>
              <a:buFont typeface="Wingdings" charset="0"/>
              <a:buChar char="§"/>
              <a:defRPr sz="2400">
                <a:solidFill>
                  <a:schemeClr val="tx1"/>
                </a:solidFill>
                <a:latin typeface="Verdana" charset="0"/>
                <a:ea typeface="MS PGothic" charset="0"/>
                <a:cs typeface="MS PGothic" charset="0"/>
              </a:defRPr>
            </a:lvl8pPr>
            <a:lvl9pPr marL="3886200" indent="-228600" algn="ctr" eaLnBrk="0" fontAlgn="base" hangingPunct="0">
              <a:spcBef>
                <a:spcPct val="0"/>
              </a:spcBef>
              <a:spcAft>
                <a:spcPct val="0"/>
              </a:spcAft>
              <a:buClr>
                <a:srgbClr val="2C3F68"/>
              </a:buClr>
              <a:buFont typeface="Wingdings" charset="0"/>
              <a:buChar char="§"/>
              <a:defRPr sz="2400">
                <a:solidFill>
                  <a:schemeClr val="tx1"/>
                </a:solidFill>
                <a:latin typeface="Verdana" charset="0"/>
                <a:ea typeface="MS PGothic" charset="0"/>
                <a:cs typeface="MS PGothic" charset="0"/>
              </a:defRPr>
            </a:lvl9pPr>
          </a:lstStyle>
          <a:p>
            <a:pPr eaLnBrk="1" hangingPunct="1"/>
            <a:fld id="{4E71677C-5C1D-0643-B038-D26847671DF8}" type="slidenum">
              <a:rPr lang="de-DE" sz="1200">
                <a:latin typeface="Times New Roman" charset="0"/>
                <a:ea typeface="ＭＳ Ｐゴシック" charset="0"/>
                <a:cs typeface="ＭＳ Ｐゴシック" charset="0"/>
              </a:rPr>
              <a:pPr eaLnBrk="1" hangingPunct="1"/>
              <a:t>41</a:t>
            </a:fld>
            <a:endParaRPr lang="de-DE" sz="1200">
              <a:latin typeface="Times New Roman" charset="0"/>
              <a:ea typeface="ＭＳ Ｐゴシック" charset="0"/>
              <a:cs typeface="ＭＳ Ｐゴシック" charset="0"/>
            </a:endParaRPr>
          </a:p>
        </p:txBody>
      </p:sp>
      <p:sp>
        <p:nvSpPr>
          <p:cNvPr id="106498" name="Rectangle 2"/>
          <p:cNvSpPr>
            <a:spLocks noGrp="1" noRot="1" noChangeAspect="1" noChangeArrowheads="1"/>
          </p:cNvSpPr>
          <p:nvPr>
            <p:ph type="sldImg"/>
          </p:nvPr>
        </p:nvSpPr>
        <p:spPr>
          <a:solidFill>
            <a:srgbClr val="FFFFFF"/>
          </a:solidFill>
          <a:ln/>
        </p:spPr>
      </p:sp>
      <p:sp>
        <p:nvSpPr>
          <p:cNvPr id="10649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de-DE">
              <a:latin typeface="Times New Roman" charset="0"/>
              <a:ea typeface="MS PGothic"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Transdiagnostische Intervention:</a:t>
            </a:r>
            <a:r>
              <a:rPr lang="de-DE" baseline="0" dirty="0" smtClean="0"/>
              <a:t> DBT, </a:t>
            </a:r>
            <a:r>
              <a:rPr lang="de-DE" baseline="0" dirty="0" err="1" smtClean="0"/>
              <a:t>mindfulness</a:t>
            </a:r>
            <a:r>
              <a:rPr lang="de-DE" baseline="0" dirty="0" smtClean="0"/>
              <a:t>, ER, Problemlösetraining, Emotionsforschung</a:t>
            </a:r>
            <a:endParaRPr lang="de-DE" dirty="0" smtClean="0"/>
          </a:p>
          <a:p>
            <a:r>
              <a:rPr lang="de-DE" dirty="0" smtClean="0"/>
              <a:t>12 Module</a:t>
            </a:r>
          </a:p>
          <a:p>
            <a:r>
              <a:rPr lang="de-DE" dirty="0" smtClean="0"/>
              <a:t>Kompetenzen: </a:t>
            </a:r>
          </a:p>
          <a:p>
            <a:r>
              <a:rPr lang="de-DE" dirty="0" smtClean="0"/>
              <a:t>Depression:</a:t>
            </a:r>
            <a:r>
              <a:rPr lang="de-DE" baseline="0" dirty="0" smtClean="0"/>
              <a:t> KVT+TEK &gt; KVT</a:t>
            </a:r>
          </a:p>
          <a:p>
            <a:r>
              <a:rPr lang="de-DE" baseline="0" dirty="0" smtClean="0"/>
              <a:t>Verbesserung Umgang STRESS, sElbstwert, ER</a:t>
            </a:r>
          </a:p>
          <a:p>
            <a:endParaRPr lang="de-DE" baseline="0" dirty="0" smtClean="0"/>
          </a:p>
          <a:p>
            <a:r>
              <a:rPr lang="de-DE" baseline="0" dirty="0" smtClean="0"/>
              <a:t>Psychoedukation: </a:t>
            </a:r>
            <a:r>
              <a:rPr lang="de-DE" baseline="0" dirty="0" err="1" smtClean="0"/>
              <a:t>zgh</a:t>
            </a:r>
            <a:r>
              <a:rPr lang="de-DE" baseline="0" dirty="0" smtClean="0"/>
              <a:t> </a:t>
            </a:r>
            <a:r>
              <a:rPr lang="de-DE" baseline="0" dirty="0" err="1" smtClean="0"/>
              <a:t>körper</a:t>
            </a:r>
            <a:r>
              <a:rPr lang="de-DE" baseline="0" dirty="0" smtClean="0"/>
              <a:t>, </a:t>
            </a:r>
            <a:r>
              <a:rPr lang="de-DE" baseline="0" dirty="0" err="1" smtClean="0"/>
              <a:t>emotionen</a:t>
            </a:r>
            <a:r>
              <a:rPr lang="de-DE" baseline="0" dirty="0" smtClean="0"/>
              <a:t>, </a:t>
            </a:r>
            <a:r>
              <a:rPr lang="de-DE" baseline="0" dirty="0" err="1" smtClean="0"/>
              <a:t>gedanken</a:t>
            </a:r>
            <a:r>
              <a:rPr lang="de-DE" baseline="0" dirty="0" smtClean="0"/>
              <a:t> und verhalten- Stress- positives und neg. Leistungskurve</a:t>
            </a:r>
          </a:p>
          <a:p>
            <a:endParaRPr lang="de-DE" dirty="0"/>
          </a:p>
        </p:txBody>
      </p:sp>
      <p:sp>
        <p:nvSpPr>
          <p:cNvPr id="4" name="Foliennummernplatzhalter 3"/>
          <p:cNvSpPr>
            <a:spLocks noGrp="1"/>
          </p:cNvSpPr>
          <p:nvPr>
            <p:ph type="sldNum" sz="quarter" idx="10"/>
          </p:nvPr>
        </p:nvSpPr>
        <p:spPr/>
        <p:txBody>
          <a:bodyPr/>
          <a:lstStyle/>
          <a:p>
            <a:fld id="{8863364E-EC95-C04A-83E4-1919374ECEF8}" type="slidenum">
              <a:rPr lang="de-DE" smtClean="0"/>
              <a:t>42</a:t>
            </a:fld>
            <a:endParaRPr lang="de-DE"/>
          </a:p>
        </p:txBody>
      </p:sp>
    </p:spTree>
    <p:extLst>
      <p:ext uri="{BB962C8B-B14F-4D97-AF65-F5344CB8AC3E}">
        <p14:creationId xmlns:p14="http://schemas.microsoft.com/office/powerpoint/2010/main" val="11165671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NEU</a:t>
            </a:r>
            <a:endParaRPr lang="de-DE" dirty="0"/>
          </a:p>
        </p:txBody>
      </p:sp>
      <p:sp>
        <p:nvSpPr>
          <p:cNvPr id="4" name="Foliennummernplatzhalter 3"/>
          <p:cNvSpPr>
            <a:spLocks noGrp="1"/>
          </p:cNvSpPr>
          <p:nvPr>
            <p:ph type="sldNum" sz="quarter" idx="10"/>
          </p:nvPr>
        </p:nvSpPr>
        <p:spPr/>
        <p:txBody>
          <a:bodyPr/>
          <a:lstStyle/>
          <a:p>
            <a:fld id="{3887DDCF-0949-0E46-8F03-F3C3113A61BB}" type="slidenum">
              <a:rPr lang="de-DE" smtClean="0"/>
              <a:pPr/>
              <a:t>44</a:t>
            </a:fld>
            <a:endParaRPr lang="de-DE"/>
          </a:p>
        </p:txBody>
      </p:sp>
    </p:spTree>
    <p:extLst>
      <p:ext uri="{BB962C8B-B14F-4D97-AF65-F5344CB8AC3E}">
        <p14:creationId xmlns:p14="http://schemas.microsoft.com/office/powerpoint/2010/main" val="963147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Emotionen wie Freude, Trauer, Wut und Angst prägen unser Leben. Sie können uns vieles erleichtern (z.B. soziale Beziehungen), aber auch zum falschen Ort, zur falschen Zeit und in falscher Intensität auftreten. Emotionen steigen auf, wenn uns etwas Wichtiges berührt (</a:t>
            </a:r>
            <a:r>
              <a:rPr lang="de-DE" sz="1200" kern="1200" dirty="0" err="1" smtClean="0">
                <a:solidFill>
                  <a:schemeClr val="tx1"/>
                </a:solidFill>
                <a:effectLst/>
                <a:latin typeface="+mn-lt"/>
                <a:ea typeface="+mn-ea"/>
                <a:cs typeface="+mn-cs"/>
              </a:rPr>
              <a:t>Greenberg</a:t>
            </a:r>
            <a:r>
              <a:rPr lang="de-DE" sz="1200" kern="1200" dirty="0" smtClean="0">
                <a:solidFill>
                  <a:schemeClr val="tx1"/>
                </a:solidFill>
                <a:effectLst/>
                <a:latin typeface="+mn-lt"/>
                <a:ea typeface="+mn-ea"/>
                <a:cs typeface="+mn-cs"/>
              </a:rPr>
              <a:t> &amp; Paivio, 2000) oder wenn wir einer Situation einen für uns aktuellen und relevanten Zweck zuschreiben</a:t>
            </a:r>
            <a:r>
              <a:rPr lang="de-DE" dirty="0" smtClean="0">
                <a:effectLst/>
              </a:rPr>
              <a:t> </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Eine konkrete Definition von Emotion gibt es nicht. </a:t>
            </a:r>
            <a:r>
              <a:rPr lang="de-DE" sz="1200" kern="1200" dirty="0" err="1" smtClean="0">
                <a:solidFill>
                  <a:schemeClr val="tx1"/>
                </a:solidFill>
                <a:effectLst/>
                <a:latin typeface="+mn-lt"/>
                <a:ea typeface="+mn-ea"/>
                <a:cs typeface="+mn-cs"/>
              </a:rPr>
              <a:t>LeDoux</a:t>
            </a:r>
            <a:r>
              <a:rPr lang="de-DE" sz="1200" kern="1200" dirty="0" smtClean="0">
                <a:solidFill>
                  <a:schemeClr val="tx1"/>
                </a:solidFill>
                <a:effectLst/>
                <a:latin typeface="+mn-lt"/>
                <a:ea typeface="+mn-ea"/>
                <a:cs typeface="+mn-cs"/>
              </a:rPr>
              <a:t> hat es folgendermaßen ausgedrückt: „Eines der wichtigsten Dinge, was jemals über Emotionen gesagt wurde, könnte sein, dass alle wissen, was damit gemeint ist, bis sie gefragt werden, sie zu definieren“ </a:t>
            </a:r>
            <a:endParaRPr lang="de-DE"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Was man festhalten kann...</a:t>
            </a:r>
          </a:p>
          <a:p>
            <a:pPr marL="0" marR="0" indent="0" algn="l" defTabSz="4572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Sie sind zentral für die Gestaltung </a:t>
            </a:r>
            <a:r>
              <a:rPr lang="de-DE" sz="1200" b="1" kern="1200" dirty="0" smtClean="0">
                <a:solidFill>
                  <a:schemeClr val="tx1"/>
                </a:solidFill>
                <a:effectLst/>
                <a:latin typeface="+mn-lt"/>
                <a:ea typeface="+mn-ea"/>
                <a:cs typeface="+mn-cs"/>
              </a:rPr>
              <a:t>von interpersonellen Beziehungen</a:t>
            </a:r>
            <a:r>
              <a:rPr lang="de-DE" sz="1200" kern="1200" dirty="0" smtClean="0">
                <a:solidFill>
                  <a:schemeClr val="tx1"/>
                </a:solidFill>
                <a:effectLst/>
                <a:latin typeface="+mn-lt"/>
                <a:ea typeface="+mn-ea"/>
                <a:cs typeface="+mn-cs"/>
              </a:rPr>
              <a:t>. Dies geschieht in Form von Mimik, Gestik, empathischem Verständnis und Verhalten- insofern, dass Emotionen zu Handlungen drängen. </a:t>
            </a:r>
          </a:p>
          <a:p>
            <a:pPr marL="0" marR="0" indent="0" algn="l" defTabSz="4572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de-DE"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de-DE" dirty="0" smtClean="0"/>
              <a:t>Beziehung zur Umgebung herzustellen, zu erhalten oder zu verändern.</a:t>
            </a:r>
            <a:r>
              <a:rPr lang="de-DE" baseline="0" dirty="0" smtClean="0"/>
              <a:t> </a:t>
            </a:r>
            <a:endParaRPr lang="de-DE" dirty="0" smtClean="0"/>
          </a:p>
          <a:p>
            <a:endParaRPr lang="de-DE"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de-DE" sz="1200" dirty="0" smtClean="0"/>
              <a:t>Emotionen unterscheiden sich in Qualität und Intensität</a:t>
            </a:r>
            <a:endParaRPr lang="de-DE"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de-DE" sz="1200" dirty="0" smtClean="0"/>
              <a:t>Automatisierte und erlernte Reaktionsformen auf innere und äußere Reize oder Informationen</a:t>
            </a:r>
          </a:p>
          <a:p>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Emotionen wie Freude, Trauer, Wut und Angst prägen unser Leben. </a:t>
            </a:r>
          </a:p>
          <a:p>
            <a:r>
              <a:rPr lang="de-DE" dirty="0" smtClean="0"/>
              <a:t>Soz. Kommunikation:</a:t>
            </a:r>
            <a:endParaRPr lang="de-DE" sz="1200" kern="1200" dirty="0" smtClean="0">
              <a:solidFill>
                <a:schemeClr val="tx1"/>
              </a:solidFill>
              <a:effectLst/>
              <a:latin typeface="+mn-lt"/>
              <a:ea typeface="+mn-ea"/>
              <a:cs typeface="+mn-cs"/>
            </a:endParaRPr>
          </a:p>
          <a:p>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Sie können uns vieles erleichtern (z.B. soziale Beziehungen), aber auch zum falschen Ort, zur falschen Zeit und in falscher Intensität auftreten. Emotionen steigen auf, wenn uns etwas Wichtiges berührt (</a:t>
            </a:r>
            <a:r>
              <a:rPr lang="de-DE" sz="1200" kern="1200" dirty="0" err="1" smtClean="0">
                <a:solidFill>
                  <a:schemeClr val="tx1"/>
                </a:solidFill>
                <a:effectLst/>
                <a:latin typeface="+mn-lt"/>
                <a:ea typeface="+mn-ea"/>
                <a:cs typeface="+mn-cs"/>
              </a:rPr>
              <a:t>Greenberg</a:t>
            </a:r>
            <a:r>
              <a:rPr lang="de-DE" sz="1200" kern="1200" dirty="0" smtClean="0">
                <a:solidFill>
                  <a:schemeClr val="tx1"/>
                </a:solidFill>
                <a:effectLst/>
                <a:latin typeface="+mn-lt"/>
                <a:ea typeface="+mn-ea"/>
                <a:cs typeface="+mn-cs"/>
              </a:rPr>
              <a:t> &amp; Paivio, 2000) oder wenn wir einer Situation einen für uns aktuellen und relevanten Zweck zuschreiben</a:t>
            </a:r>
            <a:r>
              <a:rPr lang="de-DE" dirty="0" smtClean="0">
                <a:effectLst/>
              </a:rPr>
              <a:t> </a:t>
            </a:r>
            <a:endParaRPr lang="de-DE" sz="1200" kern="1200" dirty="0" smtClean="0">
              <a:solidFill>
                <a:schemeClr val="tx1"/>
              </a:solidFill>
              <a:effectLst/>
              <a:latin typeface="+mn-lt"/>
              <a:ea typeface="+mn-ea"/>
              <a:cs typeface="+mn-cs"/>
            </a:endParaRPr>
          </a:p>
          <a:p>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Bsp. Angst: </a:t>
            </a:r>
            <a:r>
              <a:rPr lang="de-DE" sz="1200" kern="1200" dirty="0" err="1" smtClean="0">
                <a:solidFill>
                  <a:schemeClr val="tx1"/>
                </a:solidFill>
                <a:effectLst/>
                <a:latin typeface="+mn-lt"/>
                <a:ea typeface="+mn-ea"/>
                <a:cs typeface="+mn-cs"/>
              </a:rPr>
              <a:t>emotionssystem</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überwachungssystem</a:t>
            </a:r>
            <a:r>
              <a:rPr lang="de-DE" sz="1200" kern="1200" dirty="0" smtClean="0">
                <a:solidFill>
                  <a:schemeClr val="tx1"/>
                </a:solidFill>
                <a:effectLst/>
                <a:latin typeface="+mn-lt"/>
                <a:ea typeface="+mn-ea"/>
                <a:cs typeface="+mn-cs"/>
              </a:rPr>
              <a:t>, Erregungssystem,</a:t>
            </a:r>
            <a:r>
              <a:rPr lang="de-DE" sz="1200" kern="1200" baseline="0" dirty="0" smtClean="0">
                <a:solidFill>
                  <a:schemeClr val="tx1"/>
                </a:solidFill>
                <a:effectLst/>
                <a:latin typeface="+mn-lt"/>
                <a:ea typeface="+mn-ea"/>
                <a:cs typeface="+mn-cs"/>
              </a:rPr>
              <a:t> körperliche Rückmeldung</a:t>
            </a:r>
          </a:p>
          <a:p>
            <a:endParaRPr lang="de-DE" sz="1200" kern="1200" baseline="0" dirty="0" smtClean="0">
              <a:solidFill>
                <a:schemeClr val="tx1"/>
              </a:solidFill>
              <a:effectLst/>
              <a:latin typeface="+mn-lt"/>
              <a:ea typeface="+mn-ea"/>
              <a:cs typeface="+mn-cs"/>
            </a:endParaRPr>
          </a:p>
          <a:p>
            <a:r>
              <a:rPr lang="de-DE" dirty="0" smtClean="0"/>
              <a:t>Emotionen sind handlungsaktivierend </a:t>
            </a:r>
          </a:p>
          <a:p>
            <a:r>
              <a:rPr lang="de-DE" sz="1200" kern="1200" dirty="0" smtClean="0">
                <a:solidFill>
                  <a:schemeClr val="tx1"/>
                </a:solidFill>
                <a:effectLst/>
                <a:latin typeface="+mn-lt"/>
                <a:ea typeface="+mn-ea"/>
                <a:cs typeface="+mn-cs"/>
              </a:rPr>
              <a:t>Emotionen beeinflussen ebenso die </a:t>
            </a:r>
            <a:r>
              <a:rPr lang="de-DE" sz="1200" b="1" kern="1200" dirty="0" smtClean="0">
                <a:solidFill>
                  <a:schemeClr val="tx1"/>
                </a:solidFill>
                <a:effectLst/>
                <a:latin typeface="+mn-lt"/>
                <a:ea typeface="+mn-ea"/>
                <a:cs typeface="+mn-cs"/>
              </a:rPr>
              <a:t>kognitiven Prozesse </a:t>
            </a:r>
            <a:r>
              <a:rPr lang="de-DE" sz="1200" kern="1200" dirty="0" smtClean="0">
                <a:solidFill>
                  <a:schemeClr val="tx1"/>
                </a:solidFill>
                <a:effectLst/>
                <a:latin typeface="+mn-lt"/>
                <a:ea typeface="+mn-ea"/>
                <a:cs typeface="+mn-cs"/>
              </a:rPr>
              <a:t>und tragen dazu bei, eine Entscheidungsfindung entweder zu erleichtern oder zu erschweren (</a:t>
            </a:r>
            <a:r>
              <a:rPr lang="de-DE" sz="1200" kern="1200" dirty="0" err="1" smtClean="0">
                <a:solidFill>
                  <a:schemeClr val="tx1"/>
                </a:solidFill>
                <a:effectLst/>
                <a:latin typeface="+mn-lt"/>
                <a:ea typeface="+mn-ea"/>
                <a:cs typeface="+mn-cs"/>
              </a:rPr>
              <a:t>Greenberg</a:t>
            </a:r>
            <a:r>
              <a:rPr lang="de-DE" sz="1200" kern="1200" dirty="0" smtClean="0">
                <a:solidFill>
                  <a:schemeClr val="tx1"/>
                </a:solidFill>
                <a:effectLst/>
                <a:latin typeface="+mn-lt"/>
                <a:ea typeface="+mn-ea"/>
                <a:cs typeface="+mn-cs"/>
              </a:rPr>
              <a:t> &amp; Paivio, 2000). </a:t>
            </a:r>
          </a:p>
        </p:txBody>
      </p:sp>
      <p:sp>
        <p:nvSpPr>
          <p:cNvPr id="4" name="Foliennummernplatzhalter 3"/>
          <p:cNvSpPr>
            <a:spLocks noGrp="1"/>
          </p:cNvSpPr>
          <p:nvPr>
            <p:ph type="sldNum" sz="quarter" idx="10"/>
          </p:nvPr>
        </p:nvSpPr>
        <p:spPr/>
        <p:txBody>
          <a:bodyPr/>
          <a:lstStyle/>
          <a:p>
            <a:fld id="{8863364E-EC95-C04A-83E4-1919374ECEF8}" type="slidenum">
              <a:rPr lang="de-DE" smtClean="0"/>
              <a:t>4</a:t>
            </a:fld>
            <a:endParaRPr lang="de-DE"/>
          </a:p>
        </p:txBody>
      </p:sp>
    </p:spTree>
    <p:extLst>
      <p:ext uri="{BB962C8B-B14F-4D97-AF65-F5344CB8AC3E}">
        <p14:creationId xmlns:p14="http://schemas.microsoft.com/office/powerpoint/2010/main" val="4571051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lstStyle/>
          <a:p>
            <a:r>
              <a:rPr lang="de-DE" dirty="0" smtClean="0"/>
              <a:t>A </a:t>
            </a:r>
            <a:r>
              <a:rPr lang="de-DE" dirty="0" err="1" smtClean="0"/>
              <a:t>lot</a:t>
            </a:r>
            <a:r>
              <a:rPr lang="de-DE" dirty="0" smtClean="0"/>
              <a:t> </a:t>
            </a:r>
            <a:r>
              <a:rPr lang="de-DE" dirty="0" err="1" smtClean="0"/>
              <a:t>has</a:t>
            </a:r>
            <a:r>
              <a:rPr lang="de-DE" dirty="0" smtClean="0"/>
              <a:t> </a:t>
            </a:r>
            <a:r>
              <a:rPr lang="de-DE" dirty="0" err="1" smtClean="0"/>
              <a:t>to</a:t>
            </a:r>
            <a:r>
              <a:rPr lang="de-DE" dirty="0" smtClean="0"/>
              <a:t> </a:t>
            </a:r>
            <a:r>
              <a:rPr lang="de-DE" dirty="0" err="1" smtClean="0"/>
              <a:t>be</a:t>
            </a:r>
            <a:r>
              <a:rPr lang="de-DE" dirty="0" smtClean="0"/>
              <a:t> </a:t>
            </a:r>
            <a:r>
              <a:rPr lang="de-DE" dirty="0" err="1" smtClean="0"/>
              <a:t>done</a:t>
            </a:r>
            <a:r>
              <a:rPr lang="de-DE" dirty="0" smtClean="0"/>
              <a:t>. </a:t>
            </a:r>
            <a:r>
              <a:rPr lang="de-DE" dirty="0" err="1" smtClean="0"/>
              <a:t>And</a:t>
            </a:r>
            <a:r>
              <a:rPr lang="de-DE" dirty="0" smtClean="0"/>
              <a:t> I </a:t>
            </a:r>
            <a:r>
              <a:rPr lang="de-DE" dirty="0" err="1" smtClean="0"/>
              <a:t>would</a:t>
            </a:r>
            <a:r>
              <a:rPr lang="de-DE" baseline="0" dirty="0" smtClean="0"/>
              <a:t> </a:t>
            </a:r>
            <a:r>
              <a:rPr lang="de-DE" baseline="0" dirty="0" err="1" smtClean="0"/>
              <a:t>look</a:t>
            </a:r>
            <a:r>
              <a:rPr lang="de-DE" baseline="0" dirty="0" smtClean="0"/>
              <a:t> </a:t>
            </a:r>
            <a:r>
              <a:rPr lang="de-DE" baseline="0" dirty="0" err="1" smtClean="0"/>
              <a:t>forward</a:t>
            </a:r>
            <a:r>
              <a:rPr lang="de-DE" baseline="0" dirty="0" smtClean="0"/>
              <a:t> </a:t>
            </a:r>
            <a:r>
              <a:rPr lang="de-DE" baseline="0" dirty="0" err="1" smtClean="0"/>
              <a:t>to</a:t>
            </a:r>
            <a:r>
              <a:rPr lang="de-DE" baseline="0" dirty="0" smtClean="0"/>
              <a:t> </a:t>
            </a:r>
            <a:r>
              <a:rPr lang="de-DE" baseline="0" dirty="0" err="1" smtClean="0"/>
              <a:t>continue</a:t>
            </a:r>
            <a:r>
              <a:rPr lang="de-DE" baseline="0" dirty="0" smtClean="0"/>
              <a:t> </a:t>
            </a:r>
            <a:r>
              <a:rPr lang="de-DE" baseline="0" dirty="0" err="1" smtClean="0"/>
              <a:t>this</a:t>
            </a:r>
            <a:r>
              <a:rPr lang="de-DE" baseline="0" dirty="0" smtClean="0"/>
              <a:t> </a:t>
            </a:r>
            <a:r>
              <a:rPr lang="de-DE" baseline="0" dirty="0" err="1" smtClean="0"/>
              <a:t>road</a:t>
            </a:r>
            <a:r>
              <a:rPr lang="de-DE" baseline="0" dirty="0" smtClean="0"/>
              <a:t> </a:t>
            </a:r>
            <a:r>
              <a:rPr lang="de-DE" baseline="0" dirty="0" err="1" smtClean="0"/>
              <a:t>with</a:t>
            </a:r>
            <a:r>
              <a:rPr lang="de-DE" baseline="0" dirty="0" smtClean="0"/>
              <a:t> </a:t>
            </a:r>
            <a:r>
              <a:rPr lang="de-DE" baseline="0" dirty="0" err="1" smtClean="0"/>
              <a:t>the</a:t>
            </a:r>
            <a:r>
              <a:rPr lang="de-DE" baseline="0" dirty="0" smtClean="0"/>
              <a:t> </a:t>
            </a:r>
            <a:r>
              <a:rPr lang="de-DE" baseline="0" dirty="0" err="1" smtClean="0"/>
              <a:t>university</a:t>
            </a:r>
            <a:r>
              <a:rPr lang="de-DE" baseline="0" dirty="0" smtClean="0"/>
              <a:t> </a:t>
            </a:r>
            <a:r>
              <a:rPr lang="de-DE" baseline="0" dirty="0" err="1" smtClean="0"/>
              <a:t>of</a:t>
            </a:r>
            <a:r>
              <a:rPr lang="de-DE" baseline="0" dirty="0" smtClean="0"/>
              <a:t> Luxembourg. </a:t>
            </a:r>
            <a:endParaRPr lang="de-DE" dirty="0" smtClean="0"/>
          </a:p>
          <a:p>
            <a:endParaRPr lang="de-DE" dirty="0" smtClean="0"/>
          </a:p>
          <a:p>
            <a:endParaRPr lang="de-DE" dirty="0" smtClean="0"/>
          </a:p>
          <a:p>
            <a:r>
              <a:rPr lang="de-DE" dirty="0" smtClean="0"/>
              <a:t>ER zentrale EW-aufgabe</a:t>
            </a:r>
            <a:r>
              <a:rPr lang="de-DE" baseline="0" dirty="0" smtClean="0"/>
              <a:t> ab </a:t>
            </a:r>
            <a:r>
              <a:rPr lang="de-DE" b="1" baseline="0" dirty="0" smtClean="0"/>
              <a:t>Säuglingsalter</a:t>
            </a:r>
          </a:p>
          <a:p>
            <a:r>
              <a:rPr lang="de-DE" baseline="0" dirty="0" smtClean="0"/>
              <a:t>Soz. Und kommunikative Funktion- </a:t>
            </a:r>
            <a:r>
              <a:rPr lang="de-DE" b="1" baseline="0" dirty="0" smtClean="0"/>
              <a:t>Verweis auf </a:t>
            </a:r>
            <a:r>
              <a:rPr lang="de-DE" b="1" baseline="0" dirty="0" err="1" smtClean="0"/>
              <a:t>psych</a:t>
            </a:r>
            <a:r>
              <a:rPr lang="de-DE" b="1" baseline="0" dirty="0" smtClean="0"/>
              <a:t>- Gesundheit</a:t>
            </a:r>
          </a:p>
          <a:p>
            <a:r>
              <a:rPr lang="de-DE" baseline="0" dirty="0" smtClean="0"/>
              <a:t>Defizite und Verzerrungen RF für EW versch. psych. Störungen</a:t>
            </a:r>
          </a:p>
          <a:p>
            <a:r>
              <a:rPr lang="de-DE" baseline="0" dirty="0" smtClean="0"/>
              <a:t>Relevanz des Themas auch im Rahmen von Präventions- und Interventionsmaßnahmen</a:t>
            </a:r>
            <a:endParaRPr lang="de-DE" dirty="0"/>
          </a:p>
        </p:txBody>
      </p:sp>
    </p:spTree>
    <p:extLst>
      <p:ext uri="{BB962C8B-B14F-4D97-AF65-F5344CB8AC3E}">
        <p14:creationId xmlns:p14="http://schemas.microsoft.com/office/powerpoint/2010/main" val="15949379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 Freue mich auf ihre</a:t>
            </a:r>
            <a:r>
              <a:rPr lang="de-DE" baseline="0" dirty="0" smtClean="0"/>
              <a:t> Fragen</a:t>
            </a:r>
            <a:endParaRPr lang="de-DE" dirty="0"/>
          </a:p>
        </p:txBody>
      </p:sp>
      <p:sp>
        <p:nvSpPr>
          <p:cNvPr id="4" name="Foliennummernplatzhalter 3"/>
          <p:cNvSpPr>
            <a:spLocks noGrp="1"/>
          </p:cNvSpPr>
          <p:nvPr>
            <p:ph type="sldNum" sz="quarter" idx="10"/>
          </p:nvPr>
        </p:nvSpPr>
        <p:spPr/>
        <p:txBody>
          <a:bodyPr/>
          <a:lstStyle/>
          <a:p>
            <a:fld id="{8863364E-EC95-C04A-83E4-1919374ECEF8}" type="slidenum">
              <a:rPr lang="de-DE" smtClean="0"/>
              <a:t>47</a:t>
            </a:fld>
            <a:endParaRPr lang="de-DE"/>
          </a:p>
        </p:txBody>
      </p:sp>
    </p:spTree>
    <p:extLst>
      <p:ext uri="{BB962C8B-B14F-4D97-AF65-F5344CB8AC3E}">
        <p14:creationId xmlns:p14="http://schemas.microsoft.com/office/powerpoint/2010/main" val="14133042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lstStyle/>
          <a:p>
            <a:pPr>
              <a:buFont typeface="Wingdings" charset="2"/>
              <a:buNone/>
            </a:pPr>
            <a:r>
              <a:rPr lang="en-US" noProof="0" dirty="0" smtClean="0"/>
              <a:t>To be</a:t>
            </a:r>
            <a:r>
              <a:rPr lang="en-US" baseline="0" noProof="0" dirty="0" smtClean="0"/>
              <a:t> able to assess EC, age appropriate measures are necessary. Therefore, in a master project we developed and evaluated </a:t>
            </a:r>
            <a:r>
              <a:rPr lang="en-US" baseline="0" noProof="0" dirty="0" err="1" smtClean="0"/>
              <a:t>MeKKi</a:t>
            </a:r>
            <a:r>
              <a:rPr lang="en-US" baseline="0" noProof="0" dirty="0" smtClean="0"/>
              <a:t> – a </a:t>
            </a:r>
            <a:r>
              <a:rPr lang="en-US" b="1" baseline="0" noProof="0" dirty="0" smtClean="0"/>
              <a:t>computer based</a:t>
            </a:r>
            <a:r>
              <a:rPr lang="en-US" baseline="0" noProof="0" dirty="0" smtClean="0"/>
              <a:t> measure for emotional competence for children in pre- and school age, based on the EC definition of </a:t>
            </a:r>
            <a:r>
              <a:rPr lang="en-US" baseline="0" noProof="0" dirty="0" err="1" smtClean="0"/>
              <a:t>Saarni</a:t>
            </a:r>
            <a:r>
              <a:rPr lang="en-US" baseline="0" noProof="0" dirty="0" smtClean="0"/>
              <a:t>. It includes </a:t>
            </a:r>
            <a:r>
              <a:rPr lang="en-US" b="1" baseline="0" noProof="0" dirty="0" smtClean="0"/>
              <a:t>different tasks</a:t>
            </a:r>
            <a:r>
              <a:rPr lang="en-US" baseline="0" noProof="0" dirty="0" smtClean="0"/>
              <a:t>- on emotion expression, emotion understanding, and ER. </a:t>
            </a:r>
          </a:p>
          <a:p>
            <a:pPr>
              <a:buFont typeface="Wingdings" charset="2"/>
              <a:buNone/>
            </a:pPr>
            <a:r>
              <a:rPr lang="en-US" baseline="0" noProof="0" dirty="0" smtClean="0"/>
              <a:t>After first results indicating acceptance, reliability and validity, currently </a:t>
            </a:r>
            <a:r>
              <a:rPr lang="en-US" baseline="0" noProof="0" dirty="0" err="1" smtClean="0"/>
              <a:t>MeKKi</a:t>
            </a:r>
            <a:r>
              <a:rPr lang="en-US" baseline="0" noProof="0" dirty="0" smtClean="0"/>
              <a:t> is used in clinical samples. </a:t>
            </a:r>
          </a:p>
          <a:p>
            <a:pPr>
              <a:buFont typeface="Wingdings" charset="2"/>
              <a:buNone/>
            </a:pPr>
            <a:endParaRPr lang="de-DE" baseline="0" dirty="0" smtClean="0"/>
          </a:p>
          <a:p>
            <a:pPr>
              <a:buFont typeface="Wingdings" charset="2"/>
              <a:buNone/>
            </a:pPr>
            <a:endParaRPr lang="de-DE" baseline="0" dirty="0" smtClean="0"/>
          </a:p>
          <a:p>
            <a:pPr>
              <a:buFont typeface="Wingdings" charset="2"/>
              <a:buNone/>
            </a:pPr>
            <a:endParaRPr lang="de-DE" dirty="0" smtClean="0"/>
          </a:p>
          <a:p>
            <a:pPr>
              <a:buFont typeface="Wingdings" charset="2"/>
              <a:buNone/>
            </a:pPr>
            <a:endParaRPr lang="de-DE" dirty="0" smtClean="0"/>
          </a:p>
          <a:p>
            <a:pPr>
              <a:buFont typeface="Wingdings" charset="2"/>
              <a:buNone/>
            </a:pPr>
            <a:r>
              <a:rPr lang="de-DE" dirty="0" err="1" smtClean="0"/>
              <a:t>Measure</a:t>
            </a:r>
            <a:r>
              <a:rPr lang="de-DE" baseline="0" dirty="0" smtClean="0"/>
              <a:t> </a:t>
            </a:r>
            <a:r>
              <a:rPr lang="de-DE" baseline="0" dirty="0" err="1" smtClean="0"/>
              <a:t>for</a:t>
            </a:r>
            <a:r>
              <a:rPr lang="de-DE" baseline="0" dirty="0" smtClean="0"/>
              <a:t> emotional </a:t>
            </a:r>
            <a:r>
              <a:rPr lang="de-DE" baseline="0" dirty="0" err="1" smtClean="0"/>
              <a:t>competence</a:t>
            </a:r>
            <a:r>
              <a:rPr lang="de-DE" baseline="0" dirty="0" smtClean="0"/>
              <a:t> </a:t>
            </a:r>
            <a:r>
              <a:rPr lang="de-DE" baseline="0" dirty="0" err="1" smtClean="0"/>
              <a:t>for</a:t>
            </a:r>
            <a:r>
              <a:rPr lang="de-DE" baseline="0" dirty="0" smtClean="0"/>
              <a:t> </a:t>
            </a:r>
            <a:r>
              <a:rPr lang="de-DE" baseline="0" dirty="0" err="1" smtClean="0"/>
              <a:t>children</a:t>
            </a:r>
            <a:r>
              <a:rPr lang="de-DE" baseline="0" dirty="0" smtClean="0"/>
              <a:t> in </a:t>
            </a:r>
            <a:r>
              <a:rPr lang="de-DE" baseline="0" dirty="0" err="1" smtClean="0"/>
              <a:t>pre</a:t>
            </a:r>
            <a:r>
              <a:rPr lang="de-DE" baseline="0" dirty="0" smtClean="0"/>
              <a:t>- </a:t>
            </a:r>
            <a:r>
              <a:rPr lang="de-DE" baseline="0" dirty="0" err="1" smtClean="0"/>
              <a:t>and</a:t>
            </a:r>
            <a:r>
              <a:rPr lang="de-DE" baseline="0" dirty="0" smtClean="0"/>
              <a:t> </a:t>
            </a:r>
            <a:r>
              <a:rPr lang="de-DE" baseline="0" dirty="0" err="1" smtClean="0"/>
              <a:t>school</a:t>
            </a:r>
            <a:r>
              <a:rPr lang="de-DE" baseline="0" dirty="0" smtClean="0"/>
              <a:t> </a:t>
            </a:r>
            <a:r>
              <a:rPr lang="de-DE" baseline="0" dirty="0" err="1" smtClean="0"/>
              <a:t>age</a:t>
            </a:r>
            <a:r>
              <a:rPr lang="de-DE" baseline="0" dirty="0" smtClean="0"/>
              <a:t>. </a:t>
            </a:r>
          </a:p>
          <a:p>
            <a:pPr>
              <a:buFont typeface="Wingdings" charset="2"/>
              <a:buNone/>
            </a:pPr>
            <a:r>
              <a:rPr lang="de-DE" baseline="0" dirty="0" smtClean="0"/>
              <a:t>Goal: </a:t>
            </a:r>
            <a:r>
              <a:rPr lang="de-DE" baseline="0" dirty="0" err="1" smtClean="0"/>
              <a:t>broad</a:t>
            </a:r>
            <a:r>
              <a:rPr lang="de-DE" baseline="0" dirty="0" smtClean="0"/>
              <a:t> </a:t>
            </a:r>
            <a:r>
              <a:rPr lang="de-DE" baseline="0" dirty="0" err="1" smtClean="0"/>
              <a:t>assessment</a:t>
            </a:r>
            <a:r>
              <a:rPr lang="de-DE" baseline="0" dirty="0" smtClean="0"/>
              <a:t> </a:t>
            </a:r>
            <a:r>
              <a:rPr lang="de-DE" baseline="0" dirty="0" err="1" smtClean="0"/>
              <a:t>of</a:t>
            </a:r>
            <a:r>
              <a:rPr lang="de-DE" baseline="0" dirty="0" smtClean="0"/>
              <a:t> emotional </a:t>
            </a:r>
            <a:r>
              <a:rPr lang="de-DE" baseline="0" dirty="0" err="1" smtClean="0"/>
              <a:t>competence</a:t>
            </a:r>
            <a:r>
              <a:rPr lang="de-DE" baseline="0" dirty="0" smtClean="0"/>
              <a:t>- </a:t>
            </a:r>
            <a:r>
              <a:rPr lang="de-DE" baseline="0" dirty="0" err="1" smtClean="0"/>
              <a:t>emotion</a:t>
            </a:r>
            <a:r>
              <a:rPr lang="de-DE" baseline="0" dirty="0" smtClean="0"/>
              <a:t> </a:t>
            </a:r>
            <a:r>
              <a:rPr lang="de-DE" baseline="0" dirty="0" err="1" smtClean="0"/>
              <a:t>expression</a:t>
            </a:r>
            <a:r>
              <a:rPr lang="de-DE" baseline="0" dirty="0" smtClean="0"/>
              <a:t>, </a:t>
            </a:r>
            <a:r>
              <a:rPr lang="de-DE" baseline="0" dirty="0" err="1" smtClean="0"/>
              <a:t>emotion</a:t>
            </a:r>
            <a:r>
              <a:rPr lang="de-DE" baseline="0" dirty="0" smtClean="0"/>
              <a:t> </a:t>
            </a:r>
            <a:r>
              <a:rPr lang="de-DE" baseline="0" dirty="0" err="1" smtClean="0"/>
              <a:t>understanding</a:t>
            </a:r>
            <a:r>
              <a:rPr lang="de-DE" baseline="0" dirty="0" smtClean="0"/>
              <a:t> </a:t>
            </a:r>
            <a:r>
              <a:rPr lang="de-DE" baseline="0" dirty="0" err="1" smtClean="0"/>
              <a:t>and</a:t>
            </a:r>
            <a:r>
              <a:rPr lang="de-DE" baseline="0" dirty="0" smtClean="0"/>
              <a:t> Er. </a:t>
            </a:r>
          </a:p>
          <a:p>
            <a:pPr>
              <a:buFont typeface="Wingdings" charset="2"/>
              <a:buNone/>
            </a:pPr>
            <a:r>
              <a:rPr lang="de-DE" baseline="0" dirty="0" smtClean="0"/>
              <a:t>Computer </a:t>
            </a:r>
            <a:r>
              <a:rPr lang="de-DE" baseline="0" dirty="0" err="1" smtClean="0"/>
              <a:t>based</a:t>
            </a:r>
            <a:r>
              <a:rPr lang="de-DE" baseline="0" dirty="0" smtClean="0"/>
              <a:t>. First </a:t>
            </a:r>
            <a:r>
              <a:rPr lang="de-DE" baseline="0" dirty="0" err="1" smtClean="0"/>
              <a:t>results</a:t>
            </a:r>
            <a:r>
              <a:rPr lang="de-DE" baseline="0" dirty="0" smtClean="0"/>
              <a:t> </a:t>
            </a:r>
            <a:r>
              <a:rPr lang="de-DE" baseline="0" dirty="0" err="1" smtClean="0"/>
              <a:t>indicated</a:t>
            </a:r>
            <a:r>
              <a:rPr lang="de-DE" baseline="0" dirty="0" smtClean="0"/>
              <a:t> </a:t>
            </a:r>
            <a:r>
              <a:rPr lang="de-DE" baseline="0" dirty="0" err="1" smtClean="0"/>
              <a:t>that</a:t>
            </a:r>
            <a:r>
              <a:rPr lang="de-DE" baseline="0" dirty="0" smtClean="0"/>
              <a:t> </a:t>
            </a:r>
            <a:r>
              <a:rPr lang="de-DE" baseline="0" dirty="0" err="1" smtClean="0"/>
              <a:t>the</a:t>
            </a:r>
            <a:r>
              <a:rPr lang="de-DE" baseline="0" dirty="0" smtClean="0"/>
              <a:t> </a:t>
            </a:r>
            <a:r>
              <a:rPr lang="de-DE" baseline="0" dirty="0" err="1" smtClean="0"/>
              <a:t>measure</a:t>
            </a:r>
            <a:r>
              <a:rPr lang="de-DE" baseline="0" dirty="0" smtClean="0"/>
              <a:t> </a:t>
            </a:r>
            <a:r>
              <a:rPr lang="de-DE" baseline="0" dirty="0" err="1" smtClean="0"/>
              <a:t>is</a:t>
            </a:r>
            <a:r>
              <a:rPr lang="de-DE" baseline="0" dirty="0" smtClean="0"/>
              <a:t> </a:t>
            </a:r>
            <a:r>
              <a:rPr lang="de-DE" baseline="0" dirty="0" err="1" smtClean="0"/>
              <a:t>reliable</a:t>
            </a:r>
            <a:r>
              <a:rPr lang="de-DE" baseline="0" dirty="0" smtClean="0"/>
              <a:t> </a:t>
            </a:r>
            <a:r>
              <a:rPr lang="de-DE" baseline="0" dirty="0" err="1" smtClean="0"/>
              <a:t>and</a:t>
            </a:r>
            <a:r>
              <a:rPr lang="de-DE" baseline="0" dirty="0" smtClean="0"/>
              <a:t> valid. </a:t>
            </a:r>
          </a:p>
          <a:p>
            <a:endParaRPr lang="de-DE" dirty="0" smtClean="0"/>
          </a:p>
          <a:p>
            <a:r>
              <a:rPr lang="de-DE" dirty="0" smtClean="0"/>
              <a:t>School, </a:t>
            </a:r>
            <a:r>
              <a:rPr lang="de-DE" dirty="0" err="1" smtClean="0"/>
              <a:t>preschool</a:t>
            </a:r>
            <a:r>
              <a:rPr lang="de-DE" dirty="0" smtClean="0"/>
              <a:t> </a:t>
            </a:r>
            <a:r>
              <a:rPr lang="de-DE" dirty="0" err="1" smtClean="0"/>
              <a:t>samples</a:t>
            </a:r>
            <a:r>
              <a:rPr lang="de-DE" dirty="0" smtClean="0"/>
              <a:t>, </a:t>
            </a:r>
            <a:r>
              <a:rPr lang="de-DE" dirty="0" err="1" smtClean="0"/>
              <a:t>at</a:t>
            </a:r>
            <a:r>
              <a:rPr lang="de-DE" dirty="0" smtClean="0"/>
              <a:t> </a:t>
            </a:r>
            <a:r>
              <a:rPr lang="de-DE" dirty="0" err="1" smtClean="0"/>
              <a:t>risk</a:t>
            </a:r>
            <a:r>
              <a:rPr lang="de-DE" dirty="0" smtClean="0"/>
              <a:t> </a:t>
            </a:r>
            <a:r>
              <a:rPr lang="de-DE" dirty="0" err="1" smtClean="0"/>
              <a:t>samples</a:t>
            </a:r>
            <a:r>
              <a:rPr lang="de-DE" dirty="0" smtClean="0"/>
              <a:t> </a:t>
            </a:r>
            <a:r>
              <a:rPr lang="de-DE" dirty="0" err="1" smtClean="0"/>
              <a:t>from</a:t>
            </a:r>
            <a:r>
              <a:rPr lang="de-DE" baseline="0" dirty="0" smtClean="0"/>
              <a:t> </a:t>
            </a:r>
            <a:r>
              <a:rPr lang="de-DE" baseline="0" dirty="0" err="1" smtClean="0"/>
              <a:t>welfare</a:t>
            </a:r>
            <a:r>
              <a:rPr lang="de-DE" baseline="0" dirty="0" smtClean="0"/>
              <a:t>, </a:t>
            </a:r>
            <a:r>
              <a:rPr lang="de-DE" baseline="0" dirty="0" err="1" smtClean="0"/>
              <a:t>next</a:t>
            </a:r>
            <a:r>
              <a:rPr lang="de-DE" baseline="0" dirty="0" smtClean="0"/>
              <a:t> </a:t>
            </a:r>
            <a:r>
              <a:rPr lang="de-DE" baseline="0" dirty="0" err="1" smtClean="0"/>
              <a:t>step</a:t>
            </a:r>
            <a:r>
              <a:rPr lang="de-DE" baseline="0" dirty="0" smtClean="0"/>
              <a:t> </a:t>
            </a:r>
            <a:r>
              <a:rPr lang="de-DE" baseline="0" dirty="0" err="1" smtClean="0"/>
              <a:t>clinical</a:t>
            </a:r>
            <a:r>
              <a:rPr lang="de-DE" baseline="0" dirty="0" smtClean="0"/>
              <a:t> </a:t>
            </a:r>
            <a:r>
              <a:rPr lang="de-DE" baseline="0" dirty="0" err="1" smtClean="0"/>
              <a:t>samples</a:t>
            </a:r>
            <a:r>
              <a:rPr lang="de-DE" baseline="0" dirty="0" smtClean="0"/>
              <a:t> (Marburg, </a:t>
            </a:r>
            <a:r>
              <a:rPr lang="de-DE" baseline="0" dirty="0" err="1" smtClean="0"/>
              <a:t>Giessen</a:t>
            </a:r>
            <a:r>
              <a:rPr lang="de-DE" baseline="0" dirty="0" smtClean="0"/>
              <a:t>, LD)</a:t>
            </a:r>
            <a:endParaRPr lang="de-DE" dirty="0"/>
          </a:p>
        </p:txBody>
      </p:sp>
    </p:spTree>
    <p:extLst>
      <p:ext uri="{BB962C8B-B14F-4D97-AF65-F5344CB8AC3E}">
        <p14:creationId xmlns:p14="http://schemas.microsoft.com/office/powerpoint/2010/main" val="23033385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863364E-EC95-C04A-83E4-1919374ECEF8}" type="slidenum">
              <a:rPr lang="de-DE" smtClean="0"/>
              <a:t>51</a:t>
            </a:fld>
            <a:endParaRPr lang="de-DE"/>
          </a:p>
        </p:txBody>
      </p:sp>
    </p:spTree>
    <p:extLst>
      <p:ext uri="{BB962C8B-B14F-4D97-AF65-F5344CB8AC3E}">
        <p14:creationId xmlns:p14="http://schemas.microsoft.com/office/powerpoint/2010/main" val="2713241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Emotionen sind handlungsaktivierend </a:t>
            </a:r>
          </a:p>
          <a:p>
            <a:r>
              <a:rPr lang="de-DE" sz="1200" kern="1200" dirty="0" smtClean="0">
                <a:solidFill>
                  <a:schemeClr val="tx1"/>
                </a:solidFill>
                <a:effectLst/>
                <a:latin typeface="+mn-lt"/>
                <a:ea typeface="+mn-ea"/>
                <a:cs typeface="+mn-cs"/>
              </a:rPr>
              <a:t>Emotionen beeinflussen ebenso die </a:t>
            </a:r>
            <a:r>
              <a:rPr lang="de-DE" sz="1200" b="1" kern="1200" dirty="0" smtClean="0">
                <a:solidFill>
                  <a:schemeClr val="tx1"/>
                </a:solidFill>
                <a:effectLst/>
                <a:latin typeface="+mn-lt"/>
                <a:ea typeface="+mn-ea"/>
                <a:cs typeface="+mn-cs"/>
              </a:rPr>
              <a:t>kognitiven Prozesse </a:t>
            </a:r>
            <a:r>
              <a:rPr lang="de-DE" sz="1200" kern="1200" dirty="0" smtClean="0">
                <a:solidFill>
                  <a:schemeClr val="tx1"/>
                </a:solidFill>
                <a:effectLst/>
                <a:latin typeface="+mn-lt"/>
                <a:ea typeface="+mn-ea"/>
                <a:cs typeface="+mn-cs"/>
              </a:rPr>
              <a:t>und tragen dazu bei, eine Entscheidungsfindung entweder zu erleichtern oder zu erschweren (</a:t>
            </a:r>
            <a:r>
              <a:rPr lang="de-DE" sz="1200" kern="1200" dirty="0" err="1" smtClean="0">
                <a:solidFill>
                  <a:schemeClr val="tx1"/>
                </a:solidFill>
                <a:effectLst/>
                <a:latin typeface="+mn-lt"/>
                <a:ea typeface="+mn-ea"/>
                <a:cs typeface="+mn-cs"/>
              </a:rPr>
              <a:t>Greenberg</a:t>
            </a:r>
            <a:r>
              <a:rPr lang="de-DE" sz="1200" kern="1200" dirty="0" smtClean="0">
                <a:solidFill>
                  <a:schemeClr val="tx1"/>
                </a:solidFill>
                <a:effectLst/>
                <a:latin typeface="+mn-lt"/>
                <a:ea typeface="+mn-ea"/>
                <a:cs typeface="+mn-cs"/>
              </a:rPr>
              <a:t> &amp; Paivio, 2000). Des Weiteren sind Emotionen zentral für die Gestaltung </a:t>
            </a:r>
            <a:r>
              <a:rPr lang="de-DE" sz="1200" b="1" kern="1200" dirty="0" smtClean="0">
                <a:solidFill>
                  <a:schemeClr val="tx1"/>
                </a:solidFill>
                <a:effectLst/>
                <a:latin typeface="+mn-lt"/>
                <a:ea typeface="+mn-ea"/>
                <a:cs typeface="+mn-cs"/>
              </a:rPr>
              <a:t>von interpersonellen Beziehungen</a:t>
            </a:r>
            <a:r>
              <a:rPr lang="de-DE" sz="1200" kern="1200" dirty="0" smtClean="0">
                <a:solidFill>
                  <a:schemeClr val="tx1"/>
                </a:solidFill>
                <a:effectLst/>
                <a:latin typeface="+mn-lt"/>
                <a:ea typeface="+mn-ea"/>
                <a:cs typeface="+mn-cs"/>
              </a:rPr>
              <a:t>. Dies geschieht in Form von Mimik, Gestik, empathischem Verständnis und Verhalten </a:t>
            </a:r>
          </a:p>
          <a:p>
            <a:r>
              <a:rPr lang="de-DE" sz="1200" kern="1200" dirty="0" smtClean="0">
                <a:solidFill>
                  <a:schemeClr val="tx1"/>
                </a:solidFill>
                <a:effectLst/>
                <a:latin typeface="+mn-lt"/>
                <a:ea typeface="+mn-ea"/>
                <a:cs typeface="+mn-cs"/>
              </a:rPr>
              <a:t>- Bezug zu psychischen Störungen</a:t>
            </a:r>
            <a:r>
              <a:rPr lang="de-DE" sz="1200" kern="1200" baseline="0" dirty="0" smtClean="0">
                <a:solidFill>
                  <a:schemeClr val="tx1"/>
                </a:solidFill>
                <a:effectLst/>
                <a:latin typeface="+mn-lt"/>
                <a:ea typeface="+mn-ea"/>
                <a:cs typeface="+mn-cs"/>
              </a:rPr>
              <a:t> ersichtlich. </a:t>
            </a:r>
            <a:endParaRPr lang="de-DE" dirty="0" smtClean="0"/>
          </a:p>
          <a:p>
            <a:endParaRPr lang="de-DE" dirty="0" smtClean="0"/>
          </a:p>
        </p:txBody>
      </p:sp>
      <p:sp>
        <p:nvSpPr>
          <p:cNvPr id="4" name="Foliennummernplatzhalter 3"/>
          <p:cNvSpPr>
            <a:spLocks noGrp="1"/>
          </p:cNvSpPr>
          <p:nvPr>
            <p:ph type="sldNum" sz="quarter" idx="10"/>
          </p:nvPr>
        </p:nvSpPr>
        <p:spPr/>
        <p:txBody>
          <a:bodyPr/>
          <a:lstStyle/>
          <a:p>
            <a:fld id="{8863364E-EC95-C04A-83E4-1919374ECEF8}" type="slidenum">
              <a:rPr lang="de-DE" smtClean="0"/>
              <a:t>5</a:t>
            </a:fld>
            <a:endParaRPr lang="de-DE"/>
          </a:p>
        </p:txBody>
      </p:sp>
    </p:spTree>
    <p:extLst>
      <p:ext uri="{BB962C8B-B14F-4D97-AF65-F5344CB8AC3E}">
        <p14:creationId xmlns:p14="http://schemas.microsoft.com/office/powerpoint/2010/main" val="2188768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emotionale EW ist eine zentrale EW-aufgabe- und eine wichtige soziale</a:t>
            </a:r>
            <a:r>
              <a:rPr lang="de-DE" baseline="0" dirty="0" smtClean="0"/>
              <a:t> und kommunikative Funktion- was sich auch auf den hier aufgeführten Bereichen der emotionalen EW widerspiegelt. </a:t>
            </a:r>
          </a:p>
          <a:p>
            <a:r>
              <a:rPr lang="de-DE" baseline="0" dirty="0" smtClean="0"/>
              <a:t>Wobei diese Bereiche </a:t>
            </a:r>
            <a:r>
              <a:rPr lang="de-DE" dirty="0" smtClean="0"/>
              <a:t>interagieren und nicht</a:t>
            </a:r>
            <a:r>
              <a:rPr lang="de-DE" baseline="0" dirty="0" smtClean="0"/>
              <a:t> als voneinander unabhängig zu betrachten sind. </a:t>
            </a:r>
          </a:p>
          <a:p>
            <a:endParaRPr lang="de-DE" baseline="0" dirty="0" smtClean="0"/>
          </a:p>
          <a:p>
            <a:r>
              <a:rPr lang="de-DE" baseline="0" dirty="0" smtClean="0"/>
              <a:t>- Einhergehen mit der entsprechenden Fähigkeit. – sehr breite und umfassende </a:t>
            </a:r>
            <a:r>
              <a:rPr lang="de-DE" baseline="0" dirty="0" err="1" smtClean="0"/>
              <a:t>Def</a:t>
            </a:r>
            <a:r>
              <a:rPr lang="de-DE" baseline="0" dirty="0" smtClean="0"/>
              <a:t> </a:t>
            </a:r>
          </a:p>
          <a:p>
            <a:endParaRPr lang="de-DE" baseline="0" dirty="0" smtClean="0"/>
          </a:p>
          <a:p>
            <a:r>
              <a:rPr lang="de-DE" baseline="0" dirty="0" smtClean="0"/>
              <a:t>Im W. Sinne kann die Emotionserkennung der ER zugerechnet werden, da ohne Erkennung (implizit oder explizit) nichts zu regulieren ist. (Voraussetzung)</a:t>
            </a:r>
          </a:p>
          <a:p>
            <a:endParaRPr lang="de-DE" dirty="0"/>
          </a:p>
        </p:txBody>
      </p:sp>
      <p:sp>
        <p:nvSpPr>
          <p:cNvPr id="4" name="Foliennummernplatzhalter 3"/>
          <p:cNvSpPr>
            <a:spLocks noGrp="1"/>
          </p:cNvSpPr>
          <p:nvPr>
            <p:ph type="sldNum" sz="quarter" idx="10"/>
          </p:nvPr>
        </p:nvSpPr>
        <p:spPr/>
        <p:txBody>
          <a:bodyPr/>
          <a:lstStyle/>
          <a:p>
            <a:fld id="{8863364E-EC95-C04A-83E4-1919374ECEF8}" type="slidenum">
              <a:rPr lang="de-DE" smtClean="0"/>
              <a:t>6</a:t>
            </a:fld>
            <a:endParaRPr lang="de-DE"/>
          </a:p>
        </p:txBody>
      </p:sp>
    </p:spTree>
    <p:extLst>
      <p:ext uri="{BB962C8B-B14F-4D97-AF65-F5344CB8AC3E}">
        <p14:creationId xmlns:p14="http://schemas.microsoft.com/office/powerpoint/2010/main" val="1744148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emotionale EW ist eine zentrale EW-aufgabe- und eine wichtige soziale</a:t>
            </a:r>
            <a:r>
              <a:rPr lang="de-DE" baseline="0" dirty="0" smtClean="0"/>
              <a:t> und kommunikative Funktion- was sich auch auf den hier aufgeführten Bereichen der emotionalen EW widerspiegelt. </a:t>
            </a:r>
          </a:p>
          <a:p>
            <a:r>
              <a:rPr lang="de-DE" baseline="0" dirty="0" smtClean="0"/>
              <a:t>Wobei diese Bereiche </a:t>
            </a:r>
            <a:r>
              <a:rPr lang="de-DE" dirty="0" smtClean="0"/>
              <a:t>interagieren und nicht</a:t>
            </a:r>
            <a:r>
              <a:rPr lang="de-DE" baseline="0" dirty="0" smtClean="0"/>
              <a:t> als voneinander unabhängig zu betrachten sind. </a:t>
            </a:r>
          </a:p>
          <a:p>
            <a:endParaRPr lang="de-DE" baseline="0" dirty="0" smtClean="0"/>
          </a:p>
          <a:p>
            <a:r>
              <a:rPr lang="de-DE" baseline="0" dirty="0" smtClean="0"/>
              <a:t>- Einhergehen mit der entsprechenden Fähigkeit. – sehr breite und umfassende </a:t>
            </a:r>
            <a:r>
              <a:rPr lang="de-DE" baseline="0" dirty="0" err="1" smtClean="0"/>
              <a:t>Def</a:t>
            </a:r>
            <a:r>
              <a:rPr lang="de-DE" baseline="0" dirty="0" smtClean="0"/>
              <a:t> </a:t>
            </a:r>
          </a:p>
          <a:p>
            <a:endParaRPr lang="de-DE" baseline="0" dirty="0" smtClean="0"/>
          </a:p>
          <a:p>
            <a:r>
              <a:rPr lang="de-DE" baseline="0" dirty="0" smtClean="0"/>
              <a:t>Im W. Sinne kann die Emotionserkennung der ER zugerechnet werden, da ohne Erkennung (implizit oder explizit) nichts zu regulieren ist. (Voraussetzung)</a:t>
            </a:r>
          </a:p>
          <a:p>
            <a:r>
              <a:rPr lang="de-DE" sz="1200" kern="1200" dirty="0" smtClean="0">
                <a:solidFill>
                  <a:schemeClr val="tx1"/>
                </a:solidFill>
                <a:effectLst/>
                <a:latin typeface="+mn-lt"/>
                <a:ea typeface="+mn-ea"/>
                <a:cs typeface="+mn-cs"/>
              </a:rPr>
              <a:t>. Bewusstheit </a:t>
            </a:r>
            <a:r>
              <a:rPr lang="de-DE" sz="1200" kern="1200" dirty="0" err="1" smtClean="0">
                <a:solidFill>
                  <a:schemeClr val="tx1"/>
                </a:solidFill>
                <a:effectLst/>
                <a:latin typeface="+mn-lt"/>
                <a:ea typeface="+mn-ea"/>
                <a:cs typeface="+mn-cs"/>
              </a:rPr>
              <a:t>über</a:t>
            </a:r>
            <a:r>
              <a:rPr lang="de-DE" sz="1200" kern="1200" dirty="0" smtClean="0">
                <a:solidFill>
                  <a:schemeClr val="tx1"/>
                </a:solidFill>
                <a:effectLst/>
                <a:latin typeface="+mn-lt"/>
                <a:ea typeface="+mn-ea"/>
                <a:cs typeface="+mn-cs"/>
              </a:rPr>
              <a:t> den eigenen emotionalen Zustand. Dies schließt die </a:t>
            </a:r>
            <a:r>
              <a:rPr lang="de-DE" sz="1200" kern="1200" dirty="0" err="1" smtClean="0">
                <a:solidFill>
                  <a:schemeClr val="tx1"/>
                </a:solidFill>
                <a:effectLst/>
                <a:latin typeface="+mn-lt"/>
                <a:ea typeface="+mn-ea"/>
                <a:cs typeface="+mn-cs"/>
              </a:rPr>
              <a:t>Möglichkeit</a:t>
            </a:r>
            <a:r>
              <a:rPr lang="de-DE" sz="1200" kern="1200" dirty="0" smtClean="0">
                <a:solidFill>
                  <a:schemeClr val="tx1"/>
                </a:solidFill>
                <a:effectLst/>
                <a:latin typeface="+mn-lt"/>
                <a:ea typeface="+mn-ea"/>
                <a:cs typeface="+mn-cs"/>
              </a:rPr>
              <a:t> ein, dass man mehrere </a:t>
            </a:r>
            <a:r>
              <a:rPr lang="de-DE" sz="1200" kern="1200" dirty="0" err="1" smtClean="0">
                <a:solidFill>
                  <a:schemeClr val="tx1"/>
                </a:solidFill>
                <a:effectLst/>
                <a:latin typeface="+mn-lt"/>
                <a:ea typeface="+mn-ea"/>
                <a:cs typeface="+mn-cs"/>
              </a:rPr>
              <a:t>Gefühle</a:t>
            </a:r>
            <a:r>
              <a:rPr lang="de-DE" sz="1200" kern="1200" dirty="0" smtClean="0">
                <a:solidFill>
                  <a:schemeClr val="tx1"/>
                </a:solidFill>
                <a:effectLst/>
                <a:latin typeface="+mn-lt"/>
                <a:ea typeface="+mn-ea"/>
                <a:cs typeface="+mn-cs"/>
              </a:rPr>
              <a:t> gleichzeitig erlebt und auf noch weiter </a:t>
            </a:r>
            <a:r>
              <a:rPr lang="de-DE" sz="1200" kern="1200" dirty="0" err="1" smtClean="0">
                <a:solidFill>
                  <a:schemeClr val="tx1"/>
                </a:solidFill>
                <a:effectLst/>
                <a:latin typeface="+mn-lt"/>
                <a:ea typeface="+mn-ea"/>
                <a:cs typeface="+mn-cs"/>
              </a:rPr>
              <a:t>fortge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schrittenem</a:t>
            </a:r>
            <a:r>
              <a:rPr lang="de-DE" sz="1200" kern="1200" dirty="0" smtClean="0">
                <a:solidFill>
                  <a:schemeClr val="tx1"/>
                </a:solidFill>
                <a:effectLst/>
                <a:latin typeface="+mn-lt"/>
                <a:ea typeface="+mn-ea"/>
                <a:cs typeface="+mn-cs"/>
              </a:rPr>
              <a:t> Niveau auch die Bewusstheit, dass man sich aufgrund einer </a:t>
            </a:r>
            <a:r>
              <a:rPr lang="de-DE" sz="1200" kern="1200" dirty="0" err="1" smtClean="0">
                <a:solidFill>
                  <a:schemeClr val="tx1"/>
                </a:solidFill>
                <a:effectLst/>
                <a:latin typeface="+mn-lt"/>
                <a:ea typeface="+mn-ea"/>
                <a:cs typeface="+mn-cs"/>
              </a:rPr>
              <a:t>unbewuss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ten</a:t>
            </a:r>
            <a:r>
              <a:rPr lang="de-DE" sz="1200" kern="1200" dirty="0" smtClean="0">
                <a:solidFill>
                  <a:schemeClr val="tx1"/>
                </a:solidFill>
                <a:effectLst/>
                <a:latin typeface="+mn-lt"/>
                <a:ea typeface="+mn-ea"/>
                <a:cs typeface="+mn-cs"/>
              </a:rPr>
              <a:t> Dynamik oder selektiver Aufmerksamkeit seines </a:t>
            </a:r>
            <a:r>
              <a:rPr lang="de-DE" sz="1200" kern="1200" dirty="0" err="1" smtClean="0">
                <a:solidFill>
                  <a:schemeClr val="tx1"/>
                </a:solidFill>
                <a:effectLst/>
                <a:latin typeface="+mn-lt"/>
                <a:ea typeface="+mn-ea"/>
                <a:cs typeface="+mn-cs"/>
              </a:rPr>
              <a:t>Gefühlsempfindens</a:t>
            </a:r>
            <a:r>
              <a:rPr lang="de-DE" sz="1200" kern="1200" dirty="0" smtClean="0">
                <a:solidFill>
                  <a:schemeClr val="tx1"/>
                </a:solidFill>
                <a:effectLst/>
                <a:latin typeface="+mn-lt"/>
                <a:ea typeface="+mn-ea"/>
                <a:cs typeface="+mn-cs"/>
              </a:rPr>
              <a:t> nicht im- </a:t>
            </a:r>
            <a:r>
              <a:rPr lang="de-DE" sz="1200" kern="1200" dirty="0" err="1" smtClean="0">
                <a:solidFill>
                  <a:schemeClr val="tx1"/>
                </a:solidFill>
                <a:effectLst/>
                <a:latin typeface="+mn-lt"/>
                <a:ea typeface="+mn-ea"/>
                <a:cs typeface="+mn-cs"/>
              </a:rPr>
              <a:t>mer</a:t>
            </a:r>
            <a:r>
              <a:rPr lang="de-DE" sz="1200" kern="1200" dirty="0" smtClean="0">
                <a:solidFill>
                  <a:schemeClr val="tx1"/>
                </a:solidFill>
                <a:effectLst/>
                <a:latin typeface="+mn-lt"/>
                <a:ea typeface="+mn-ea"/>
                <a:cs typeface="+mn-cs"/>
              </a:rPr>
              <a:t> bewusst ist. </a:t>
            </a:r>
            <a:endParaRPr lang="de-DE" dirty="0" smtClean="0">
              <a:effectLst/>
            </a:endParaRPr>
          </a:p>
          <a:p>
            <a:r>
              <a:rPr lang="de-DE" sz="1200" kern="1200" dirty="0" smtClean="0">
                <a:solidFill>
                  <a:schemeClr val="tx1"/>
                </a:solidFill>
                <a:effectLst/>
                <a:latin typeface="+mn-lt"/>
                <a:ea typeface="+mn-ea"/>
                <a:cs typeface="+mn-cs"/>
              </a:rPr>
              <a:t>3. Die </a:t>
            </a:r>
            <a:r>
              <a:rPr lang="de-DE" sz="1200" kern="1200" dirty="0" err="1" smtClean="0">
                <a:solidFill>
                  <a:schemeClr val="tx1"/>
                </a:solidFill>
                <a:effectLst/>
                <a:latin typeface="+mn-lt"/>
                <a:ea typeface="+mn-ea"/>
                <a:cs typeface="+mn-cs"/>
              </a:rPr>
              <a:t>Fähigkeit</a:t>
            </a:r>
            <a:r>
              <a:rPr lang="de-DE" sz="1200" kern="1200" dirty="0" smtClean="0">
                <a:solidFill>
                  <a:schemeClr val="tx1"/>
                </a:solidFill>
                <a:effectLst/>
                <a:latin typeface="+mn-lt"/>
                <a:ea typeface="+mn-ea"/>
                <a:cs typeface="+mn-cs"/>
              </a:rPr>
              <a:t>, das Vokabular der </a:t>
            </a:r>
            <a:r>
              <a:rPr lang="de-DE" sz="1200" kern="1200" dirty="0" err="1" smtClean="0">
                <a:solidFill>
                  <a:schemeClr val="tx1"/>
                </a:solidFill>
                <a:effectLst/>
                <a:latin typeface="+mn-lt"/>
                <a:ea typeface="+mn-ea"/>
                <a:cs typeface="+mn-cs"/>
              </a:rPr>
              <a:t>Gefühle</a:t>
            </a:r>
            <a:r>
              <a:rPr lang="de-DE" sz="1200" kern="1200" dirty="0" smtClean="0">
                <a:solidFill>
                  <a:schemeClr val="tx1"/>
                </a:solidFill>
                <a:effectLst/>
                <a:latin typeface="+mn-lt"/>
                <a:ea typeface="+mn-ea"/>
                <a:cs typeface="+mn-cs"/>
              </a:rPr>
              <a:t> und die </a:t>
            </a:r>
            <a:r>
              <a:rPr lang="de-DE" sz="1200" kern="1200" dirty="0" err="1" smtClean="0">
                <a:solidFill>
                  <a:schemeClr val="tx1"/>
                </a:solidFill>
                <a:effectLst/>
                <a:latin typeface="+mn-lt"/>
                <a:ea typeface="+mn-ea"/>
                <a:cs typeface="+mn-cs"/>
              </a:rPr>
              <a:t>Ausdruckswörter</a:t>
            </a:r>
            <a:r>
              <a:rPr lang="de-DE" sz="1200" kern="1200" dirty="0" smtClean="0">
                <a:solidFill>
                  <a:schemeClr val="tx1"/>
                </a:solidFill>
                <a:effectLst/>
                <a:latin typeface="+mn-lt"/>
                <a:ea typeface="+mn-ea"/>
                <a:cs typeface="+mn-cs"/>
              </a:rPr>
              <a:t> zu benutzen, die in der eigenen (Sub-)Kultur gemeinhin verwendet werden. Auf weiter </a:t>
            </a:r>
            <a:r>
              <a:rPr lang="de-DE" sz="1200" kern="1200" dirty="0" err="1" smtClean="0">
                <a:solidFill>
                  <a:schemeClr val="tx1"/>
                </a:solidFill>
                <a:effectLst/>
                <a:latin typeface="+mn-lt"/>
                <a:ea typeface="+mn-ea"/>
                <a:cs typeface="+mn-cs"/>
              </a:rPr>
              <a:t>fortgeschrit</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tenem</a:t>
            </a:r>
            <a:r>
              <a:rPr lang="de-DE" sz="1200" kern="1200" dirty="0" smtClean="0">
                <a:solidFill>
                  <a:schemeClr val="tx1"/>
                </a:solidFill>
                <a:effectLst/>
                <a:latin typeface="+mn-lt"/>
                <a:ea typeface="+mn-ea"/>
                <a:cs typeface="+mn-cs"/>
              </a:rPr>
              <a:t> Niveau bedeutet dies, kulturgebundene Skripte zu erwerben, die Emotionen mit sozialen Rollen </a:t>
            </a:r>
            <a:r>
              <a:rPr lang="de-DE" sz="1200" kern="1200" dirty="0" err="1" smtClean="0">
                <a:solidFill>
                  <a:schemeClr val="tx1"/>
                </a:solidFill>
                <a:effectLst/>
                <a:latin typeface="+mn-lt"/>
                <a:ea typeface="+mn-ea"/>
                <a:cs typeface="+mn-cs"/>
              </a:rPr>
              <a:t>verknüpfen</a:t>
            </a:r>
            <a:r>
              <a:rPr lang="de-DE" sz="1200" kern="1200" dirty="0" smtClean="0">
                <a:solidFill>
                  <a:schemeClr val="tx1"/>
                </a:solidFill>
                <a:effectLst/>
                <a:latin typeface="+mn-lt"/>
                <a:ea typeface="+mn-ea"/>
                <a:cs typeface="+mn-cs"/>
              </a:rPr>
              <a:t>. </a:t>
            </a:r>
            <a:endParaRPr lang="de-DE" dirty="0" smtClean="0">
              <a:effectLst/>
            </a:endParaRPr>
          </a:p>
          <a:p>
            <a:r>
              <a:rPr lang="de-DE" sz="1200" kern="1200" dirty="0" smtClean="0">
                <a:solidFill>
                  <a:schemeClr val="tx1"/>
                </a:solidFill>
                <a:effectLst/>
                <a:latin typeface="+mn-lt"/>
                <a:ea typeface="+mn-ea"/>
                <a:cs typeface="+mn-cs"/>
              </a:rPr>
              <a:t>5. Die </a:t>
            </a:r>
            <a:r>
              <a:rPr lang="de-DE" sz="1200" kern="1200" dirty="0" err="1" smtClean="0">
                <a:solidFill>
                  <a:schemeClr val="tx1"/>
                </a:solidFill>
                <a:effectLst/>
                <a:latin typeface="+mn-lt"/>
                <a:ea typeface="+mn-ea"/>
                <a:cs typeface="+mn-cs"/>
              </a:rPr>
              <a:t>Fähigkeit</a:t>
            </a:r>
            <a:r>
              <a:rPr lang="de-DE" sz="1200" kern="1200" dirty="0" smtClean="0">
                <a:solidFill>
                  <a:schemeClr val="tx1"/>
                </a:solidFill>
                <a:effectLst/>
                <a:latin typeface="+mn-lt"/>
                <a:ea typeface="+mn-ea"/>
                <a:cs typeface="+mn-cs"/>
              </a:rPr>
              <a:t> zu merken, dass ein innerlich erlebter emotionaler Zustand nicht not- </a:t>
            </a:r>
            <a:r>
              <a:rPr lang="de-DE" sz="1200" kern="1200" dirty="0" err="1" smtClean="0">
                <a:solidFill>
                  <a:schemeClr val="tx1"/>
                </a:solidFill>
                <a:effectLst/>
                <a:latin typeface="+mn-lt"/>
                <a:ea typeface="+mn-ea"/>
                <a:cs typeface="+mn-cs"/>
              </a:rPr>
              <a:t>wendigerweise</a:t>
            </a:r>
            <a:r>
              <a:rPr lang="de-DE" sz="1200" kern="1200" dirty="0" smtClean="0">
                <a:solidFill>
                  <a:schemeClr val="tx1"/>
                </a:solidFill>
                <a:effectLst/>
                <a:latin typeface="+mn-lt"/>
                <a:ea typeface="+mn-ea"/>
                <a:cs typeface="+mn-cs"/>
              </a:rPr>
              <a:t> dem nach außen gezeigten Ausdrucksverhalten entspricht, und zwar sowohl bei einem selbst als auch bei anderen Menschen. Auf </a:t>
            </a:r>
            <a:r>
              <a:rPr lang="de-DE" sz="1200" kern="1200" dirty="0" err="1" smtClean="0">
                <a:solidFill>
                  <a:schemeClr val="tx1"/>
                </a:solidFill>
                <a:effectLst/>
                <a:latin typeface="+mn-lt"/>
                <a:ea typeface="+mn-ea"/>
                <a:cs typeface="+mn-cs"/>
              </a:rPr>
              <a:t>fortgeschritte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nem</a:t>
            </a:r>
            <a:r>
              <a:rPr lang="de-DE" sz="1200" kern="1200" dirty="0" smtClean="0">
                <a:solidFill>
                  <a:schemeClr val="tx1"/>
                </a:solidFill>
                <a:effectLst/>
                <a:latin typeface="+mn-lt"/>
                <a:ea typeface="+mn-ea"/>
                <a:cs typeface="+mn-cs"/>
              </a:rPr>
              <a:t> Niveau kommt die Erkenntnis hinzu, dass das eigene emotionale Ausdrucks- verhalten Andere beeinflussen kann, und dies bei der eigenen </a:t>
            </a:r>
            <a:r>
              <a:rPr lang="de-DE" sz="1200" kern="1200" dirty="0" err="1" smtClean="0">
                <a:solidFill>
                  <a:schemeClr val="tx1"/>
                </a:solidFill>
                <a:effectLst/>
                <a:latin typeface="+mn-lt"/>
                <a:ea typeface="+mn-ea"/>
                <a:cs typeface="+mn-cs"/>
              </a:rPr>
              <a:t>Selbst-Präsentation</a:t>
            </a:r>
            <a:r>
              <a:rPr lang="de-DE" sz="1200" kern="1200" dirty="0" smtClean="0">
                <a:solidFill>
                  <a:schemeClr val="tx1"/>
                </a:solidFill>
                <a:effectLst/>
                <a:latin typeface="+mn-lt"/>
                <a:ea typeface="+mn-ea"/>
                <a:cs typeface="+mn-cs"/>
              </a:rPr>
              <a:t> zu </a:t>
            </a:r>
            <a:r>
              <a:rPr lang="de-DE" sz="1200" kern="1200" dirty="0" err="1" smtClean="0">
                <a:solidFill>
                  <a:schemeClr val="tx1"/>
                </a:solidFill>
                <a:effectLst/>
                <a:latin typeface="+mn-lt"/>
                <a:ea typeface="+mn-ea"/>
                <a:cs typeface="+mn-cs"/>
              </a:rPr>
              <a:t>berücksichtigen</a:t>
            </a:r>
            <a:r>
              <a:rPr lang="de-DE" sz="1200" kern="1200" dirty="0" smtClean="0">
                <a:solidFill>
                  <a:schemeClr val="tx1"/>
                </a:solidFill>
                <a:effectLst/>
                <a:latin typeface="+mn-lt"/>
                <a:ea typeface="+mn-ea"/>
                <a:cs typeface="+mn-cs"/>
              </a:rPr>
              <a:t>. </a:t>
            </a:r>
            <a:endParaRPr lang="de-DE" dirty="0" smtClean="0">
              <a:effectLst/>
            </a:endParaRPr>
          </a:p>
          <a:p>
            <a:r>
              <a:rPr lang="de-DE" sz="1200" kern="1200" dirty="0" smtClean="0">
                <a:solidFill>
                  <a:schemeClr val="tx1"/>
                </a:solidFill>
                <a:effectLst/>
                <a:latin typeface="+mn-lt"/>
                <a:ea typeface="+mn-ea"/>
                <a:cs typeface="+mn-cs"/>
              </a:rPr>
              <a:t>7. Die Bewusstheit, dass die Struktur oder Natur von zwischenmenschlichen </a:t>
            </a:r>
            <a:r>
              <a:rPr lang="de-DE" sz="1200" kern="1200" dirty="0" err="1" smtClean="0">
                <a:solidFill>
                  <a:schemeClr val="tx1"/>
                </a:solidFill>
                <a:effectLst/>
                <a:latin typeface="+mn-lt"/>
                <a:ea typeface="+mn-ea"/>
                <a:cs typeface="+mn-cs"/>
              </a:rPr>
              <a:t>Beziehun</a:t>
            </a:r>
            <a:r>
              <a:rPr lang="de-DE" sz="1200" kern="1200" dirty="0" smtClean="0">
                <a:solidFill>
                  <a:schemeClr val="tx1"/>
                </a:solidFill>
                <a:effectLst/>
                <a:latin typeface="+mn-lt"/>
                <a:ea typeface="+mn-ea"/>
                <a:cs typeface="+mn-cs"/>
              </a:rPr>
              <a:t>- gen zum großen Teil dadurch bestimmt wird, wie </a:t>
            </a:r>
            <a:r>
              <a:rPr lang="de-DE" sz="1200" kern="1200" dirty="0" err="1" smtClean="0">
                <a:solidFill>
                  <a:schemeClr val="tx1"/>
                </a:solidFill>
                <a:effectLst/>
                <a:latin typeface="+mn-lt"/>
                <a:ea typeface="+mn-ea"/>
                <a:cs typeface="+mn-cs"/>
              </a:rPr>
              <a:t>Gefühle</a:t>
            </a:r>
            <a:r>
              <a:rPr lang="de-DE" sz="1200" kern="1200" dirty="0" smtClean="0">
                <a:solidFill>
                  <a:schemeClr val="tx1"/>
                </a:solidFill>
                <a:effectLst/>
                <a:latin typeface="+mn-lt"/>
                <a:ea typeface="+mn-ea"/>
                <a:cs typeface="+mn-cs"/>
              </a:rPr>
              <a:t> in ihnen kommuniziert </a:t>
            </a:r>
            <a:endParaRPr lang="de-DE" dirty="0" smtClean="0"/>
          </a:p>
          <a:p>
            <a:r>
              <a:rPr lang="de-DE" sz="1200" kern="1200" dirty="0" smtClean="0">
                <a:solidFill>
                  <a:schemeClr val="tx1"/>
                </a:solidFill>
                <a:effectLst/>
                <a:latin typeface="+mn-lt"/>
                <a:ea typeface="+mn-ea"/>
                <a:cs typeface="+mn-cs"/>
              </a:rPr>
              <a:t>25 </a:t>
            </a:r>
            <a:endParaRPr lang="de-DE" dirty="0" smtClean="0"/>
          </a:p>
          <a:p>
            <a:r>
              <a:rPr lang="de-DE" sz="1200" kern="1200" dirty="0" smtClean="0">
                <a:solidFill>
                  <a:schemeClr val="tx1"/>
                </a:solidFill>
                <a:effectLst/>
                <a:latin typeface="+mn-lt"/>
                <a:ea typeface="+mn-ea"/>
                <a:cs typeface="+mn-cs"/>
              </a:rPr>
              <a:t>2 Emotionen und emotionale Kompetenz </a:t>
            </a:r>
            <a:endParaRPr lang="de-DE" dirty="0" smtClean="0"/>
          </a:p>
          <a:p>
            <a:r>
              <a:rPr lang="de-DE" sz="1200" kern="1200" dirty="0" smtClean="0">
                <a:solidFill>
                  <a:schemeClr val="tx1"/>
                </a:solidFill>
                <a:effectLst/>
                <a:latin typeface="+mn-lt"/>
                <a:ea typeface="+mn-ea"/>
                <a:cs typeface="+mn-cs"/>
              </a:rPr>
              <a:t>werden, so zum Beispiel durch das Ausmaß der emotionalen Direktheit oder Echt- </a:t>
            </a:r>
            <a:r>
              <a:rPr lang="de-DE" sz="1200" kern="1200" dirty="0" err="1" smtClean="0">
                <a:solidFill>
                  <a:schemeClr val="tx1"/>
                </a:solidFill>
                <a:effectLst/>
                <a:latin typeface="+mn-lt"/>
                <a:ea typeface="+mn-ea"/>
                <a:cs typeface="+mn-cs"/>
              </a:rPr>
              <a:t>heit</a:t>
            </a:r>
            <a:r>
              <a:rPr lang="de-DE" sz="1200" kern="1200" dirty="0" smtClean="0">
                <a:solidFill>
                  <a:schemeClr val="tx1"/>
                </a:solidFill>
                <a:effectLst/>
                <a:latin typeface="+mn-lt"/>
                <a:ea typeface="+mn-ea"/>
                <a:cs typeface="+mn-cs"/>
              </a:rPr>
              <a:t> des Ausdrucksverhaltens und durch das Ausmaß an emotionaler </a:t>
            </a:r>
            <a:r>
              <a:rPr lang="de-DE" sz="1200" kern="1200" dirty="0" err="1" smtClean="0">
                <a:solidFill>
                  <a:schemeClr val="tx1"/>
                </a:solidFill>
                <a:effectLst/>
                <a:latin typeface="+mn-lt"/>
                <a:ea typeface="+mn-ea"/>
                <a:cs typeface="+mn-cs"/>
              </a:rPr>
              <a:t>Reziprozität</a:t>
            </a:r>
            <a:r>
              <a:rPr lang="de-DE" sz="1200" kern="1200" dirty="0" smtClean="0">
                <a:solidFill>
                  <a:schemeClr val="tx1"/>
                </a:solidFill>
                <a:effectLst/>
                <a:latin typeface="+mn-lt"/>
                <a:ea typeface="+mn-ea"/>
                <a:cs typeface="+mn-cs"/>
              </a:rPr>
              <a:t> oder Symmetrie innerhalb der Beziehung; so ist zum Beispiel reife </a:t>
            </a:r>
            <a:r>
              <a:rPr lang="de-DE" sz="1200" kern="1200" dirty="0" err="1" smtClean="0">
                <a:solidFill>
                  <a:schemeClr val="tx1"/>
                </a:solidFill>
                <a:effectLst/>
                <a:latin typeface="+mn-lt"/>
                <a:ea typeface="+mn-ea"/>
                <a:cs typeface="+mn-cs"/>
              </a:rPr>
              <a:t>Intimität</a:t>
            </a:r>
            <a:r>
              <a:rPr lang="de-DE" sz="1200" kern="1200" dirty="0" smtClean="0">
                <a:solidFill>
                  <a:schemeClr val="tx1"/>
                </a:solidFill>
                <a:effectLst/>
                <a:latin typeface="+mn-lt"/>
                <a:ea typeface="+mn-ea"/>
                <a:cs typeface="+mn-cs"/>
              </a:rPr>
              <a:t> zum Teil durch den gegenseitigen Austausch von echten Emotionen gekennzeichnet, </a:t>
            </a:r>
            <a:r>
              <a:rPr lang="de-DE" sz="1200" kern="1200" dirty="0" err="1" smtClean="0">
                <a:solidFill>
                  <a:schemeClr val="tx1"/>
                </a:solidFill>
                <a:effectLst/>
                <a:latin typeface="+mn-lt"/>
                <a:ea typeface="+mn-ea"/>
                <a:cs typeface="+mn-cs"/>
              </a:rPr>
              <a:t>wäh</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rend</a:t>
            </a:r>
            <a:r>
              <a:rPr lang="de-DE" sz="1200" kern="1200" dirty="0" smtClean="0">
                <a:solidFill>
                  <a:schemeClr val="tx1"/>
                </a:solidFill>
                <a:effectLst/>
                <a:latin typeface="+mn-lt"/>
                <a:ea typeface="+mn-ea"/>
                <a:cs typeface="+mn-cs"/>
              </a:rPr>
              <a:t> der Austausch von echten Emotionen in der Eltern-Kind-Beziehung auch asymmetrisch verlaufen kann. </a:t>
            </a:r>
            <a:endParaRPr lang="de-DE" dirty="0" smtClean="0">
              <a:effectLst/>
            </a:endParaRPr>
          </a:p>
          <a:p>
            <a:r>
              <a:rPr lang="de-DE" sz="1200" kern="1200" dirty="0" smtClean="0">
                <a:solidFill>
                  <a:schemeClr val="tx1"/>
                </a:solidFill>
                <a:effectLst/>
                <a:latin typeface="+mn-lt"/>
                <a:ea typeface="+mn-ea"/>
                <a:cs typeface="+mn-cs"/>
              </a:rPr>
              <a:t>8. Die </a:t>
            </a:r>
            <a:r>
              <a:rPr lang="de-DE" sz="1200" kern="1200" dirty="0" err="1" smtClean="0">
                <a:solidFill>
                  <a:schemeClr val="tx1"/>
                </a:solidFill>
                <a:effectLst/>
                <a:latin typeface="+mn-lt"/>
                <a:ea typeface="+mn-ea"/>
                <a:cs typeface="+mn-cs"/>
              </a:rPr>
              <a:t>Fähigkeit</a:t>
            </a:r>
            <a:r>
              <a:rPr lang="de-DE" sz="1200" kern="1200" dirty="0" smtClean="0">
                <a:solidFill>
                  <a:schemeClr val="tx1"/>
                </a:solidFill>
                <a:effectLst/>
                <a:latin typeface="+mn-lt"/>
                <a:ea typeface="+mn-ea"/>
                <a:cs typeface="+mn-cs"/>
              </a:rPr>
              <a:t> zur emotionalen Selbstwirksamkeit; die Person ist der Ansicht, dass sie sich im Allgemeinen so </a:t>
            </a:r>
            <a:r>
              <a:rPr lang="de-DE" sz="1200" kern="1200" dirty="0" err="1" smtClean="0">
                <a:solidFill>
                  <a:schemeClr val="tx1"/>
                </a:solidFill>
                <a:effectLst/>
                <a:latin typeface="+mn-lt"/>
                <a:ea typeface="+mn-ea"/>
                <a:cs typeface="+mn-cs"/>
              </a:rPr>
              <a:t>fühlt</a:t>
            </a:r>
            <a:r>
              <a:rPr lang="de-DE" sz="1200" kern="1200" dirty="0" smtClean="0">
                <a:solidFill>
                  <a:schemeClr val="tx1"/>
                </a:solidFill>
                <a:effectLst/>
                <a:latin typeface="+mn-lt"/>
                <a:ea typeface="+mn-ea"/>
                <a:cs typeface="+mn-cs"/>
              </a:rPr>
              <a:t>, wie sie sich </a:t>
            </a:r>
            <a:r>
              <a:rPr lang="de-DE" sz="1200" kern="1200" dirty="0" err="1" smtClean="0">
                <a:solidFill>
                  <a:schemeClr val="tx1"/>
                </a:solidFill>
                <a:effectLst/>
                <a:latin typeface="+mn-lt"/>
                <a:ea typeface="+mn-ea"/>
                <a:cs typeface="+mn-cs"/>
              </a:rPr>
              <a:t>fühlen</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möchte</a:t>
            </a:r>
            <a:r>
              <a:rPr lang="de-DE" sz="1200" kern="1200" dirty="0" smtClean="0">
                <a:solidFill>
                  <a:schemeClr val="tx1"/>
                </a:solidFill>
                <a:effectLst/>
                <a:latin typeface="+mn-lt"/>
                <a:ea typeface="+mn-ea"/>
                <a:cs typeface="+mn-cs"/>
              </a:rPr>
              <a:t>. Emotionale Selbstwirk- </a:t>
            </a:r>
            <a:r>
              <a:rPr lang="de-DE" sz="1200" kern="1200" dirty="0" err="1" smtClean="0">
                <a:solidFill>
                  <a:schemeClr val="tx1"/>
                </a:solidFill>
                <a:effectLst/>
                <a:latin typeface="+mn-lt"/>
                <a:ea typeface="+mn-ea"/>
                <a:cs typeface="+mn-cs"/>
              </a:rPr>
              <a:t>samkeit</a:t>
            </a:r>
            <a:r>
              <a:rPr lang="de-DE" sz="1200" kern="1200" dirty="0" smtClean="0">
                <a:solidFill>
                  <a:schemeClr val="tx1"/>
                </a:solidFill>
                <a:effectLst/>
                <a:latin typeface="+mn-lt"/>
                <a:ea typeface="+mn-ea"/>
                <a:cs typeface="+mn-cs"/>
              </a:rPr>
              <a:t> bedeutet, dass man sein eigenes emotionales Erleben akzeptiert, egal ob es einzigartig und exzentrisch oder in der eigenen Kultur als konventionell gilt. Diese Akzeptanz geht mit den Ansichten der Person </a:t>
            </a:r>
            <a:r>
              <a:rPr lang="de-DE" sz="1200" kern="1200" dirty="0" err="1" smtClean="0">
                <a:solidFill>
                  <a:schemeClr val="tx1"/>
                </a:solidFill>
                <a:effectLst/>
                <a:latin typeface="+mn-lt"/>
                <a:ea typeface="+mn-ea"/>
                <a:cs typeface="+mn-cs"/>
              </a:rPr>
              <a:t>darüber</a:t>
            </a:r>
            <a:r>
              <a:rPr lang="de-DE" sz="1200" kern="1200" dirty="0" smtClean="0">
                <a:solidFill>
                  <a:schemeClr val="tx1"/>
                </a:solidFill>
                <a:effectLst/>
                <a:latin typeface="+mn-lt"/>
                <a:ea typeface="+mn-ea"/>
                <a:cs typeface="+mn-cs"/>
              </a:rPr>
              <a:t> einher, was ein </a:t>
            </a:r>
            <a:r>
              <a:rPr lang="de-DE" sz="1200" kern="1200" dirty="0" err="1" smtClean="0">
                <a:solidFill>
                  <a:schemeClr val="tx1"/>
                </a:solidFill>
                <a:effectLst/>
                <a:latin typeface="+mn-lt"/>
                <a:ea typeface="+mn-ea"/>
                <a:cs typeface="+mn-cs"/>
              </a:rPr>
              <a:t>erstre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benswertes</a:t>
            </a:r>
            <a:r>
              <a:rPr lang="de-DE" sz="1200" kern="1200" dirty="0" smtClean="0">
                <a:solidFill>
                  <a:schemeClr val="tx1"/>
                </a:solidFill>
                <a:effectLst/>
                <a:latin typeface="+mn-lt"/>
                <a:ea typeface="+mn-ea"/>
                <a:cs typeface="+mn-cs"/>
              </a:rPr>
              <a:t> emotionales »Gleichgewicht« darstellt. Empfindet man emotionale Selbstwirksamkeit, dann lebt man also sowohl in </a:t>
            </a:r>
            <a:r>
              <a:rPr lang="de-DE" sz="1200" kern="1200" dirty="0" err="1" smtClean="0">
                <a:solidFill>
                  <a:schemeClr val="tx1"/>
                </a:solidFill>
                <a:effectLst/>
                <a:latin typeface="+mn-lt"/>
                <a:ea typeface="+mn-ea"/>
                <a:cs typeface="+mn-cs"/>
              </a:rPr>
              <a:t>Übereinstimmung</a:t>
            </a:r>
            <a:r>
              <a:rPr lang="de-DE" sz="1200" kern="1200" dirty="0" smtClean="0">
                <a:solidFill>
                  <a:schemeClr val="tx1"/>
                </a:solidFill>
                <a:effectLst/>
                <a:latin typeface="+mn-lt"/>
                <a:ea typeface="+mn-ea"/>
                <a:cs typeface="+mn-cs"/>
              </a:rPr>
              <a:t> mit seiner per- </a:t>
            </a:r>
            <a:r>
              <a:rPr lang="de-DE" sz="1200" kern="1200" dirty="0" err="1" smtClean="0">
                <a:solidFill>
                  <a:schemeClr val="tx1"/>
                </a:solidFill>
                <a:effectLst/>
                <a:latin typeface="+mn-lt"/>
                <a:ea typeface="+mn-ea"/>
                <a:cs typeface="+mn-cs"/>
              </a:rPr>
              <a:t>sönlichen</a:t>
            </a:r>
            <a:r>
              <a:rPr lang="de-DE" sz="1200" kern="1200" dirty="0" smtClean="0">
                <a:solidFill>
                  <a:schemeClr val="tx1"/>
                </a:solidFill>
                <a:effectLst/>
                <a:latin typeface="+mn-lt"/>
                <a:ea typeface="+mn-ea"/>
                <a:cs typeface="+mn-cs"/>
              </a:rPr>
              <a:t> Emotionstheorie* als auch mit seinen eigenen moralischen Werten. </a:t>
            </a:r>
          </a:p>
          <a:p>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Berücksichtigung: interindividueller</a:t>
            </a:r>
            <a:r>
              <a:rPr lang="de-DE" sz="1200" kern="1200" baseline="0" dirty="0" smtClean="0">
                <a:solidFill>
                  <a:schemeClr val="tx1"/>
                </a:solidFill>
                <a:effectLst/>
                <a:latin typeface="+mn-lt"/>
                <a:ea typeface="+mn-ea"/>
                <a:cs typeface="+mn-cs"/>
              </a:rPr>
              <a:t> und interkultureller Unterschiede; </a:t>
            </a:r>
            <a:r>
              <a:rPr lang="de-DE" sz="1200" kern="1200" baseline="0" dirty="0" err="1" smtClean="0">
                <a:solidFill>
                  <a:schemeClr val="tx1"/>
                </a:solidFill>
                <a:effectLst/>
                <a:latin typeface="+mn-lt"/>
                <a:ea typeface="+mn-ea"/>
                <a:cs typeface="+mn-cs"/>
              </a:rPr>
              <a:t>Zgh</a:t>
            </a:r>
            <a:r>
              <a:rPr lang="de-DE" sz="1200" kern="1200" baseline="0" dirty="0" smtClean="0">
                <a:solidFill>
                  <a:schemeClr val="tx1"/>
                </a:solidFill>
                <a:effectLst/>
                <a:latin typeface="+mn-lt"/>
                <a:ea typeface="+mn-ea"/>
                <a:cs typeface="+mn-cs"/>
              </a:rPr>
              <a:t> mit </a:t>
            </a:r>
            <a:r>
              <a:rPr lang="de-DE" sz="1200" kern="1200" baseline="0" dirty="0" err="1" smtClean="0">
                <a:solidFill>
                  <a:schemeClr val="tx1"/>
                </a:solidFill>
                <a:effectLst/>
                <a:latin typeface="+mn-lt"/>
                <a:ea typeface="+mn-ea"/>
                <a:cs typeface="+mn-cs"/>
              </a:rPr>
              <a:t>kogn</a:t>
            </a:r>
            <a:r>
              <a:rPr lang="de-DE" sz="1200" kern="1200" baseline="0" dirty="0" smtClean="0">
                <a:solidFill>
                  <a:schemeClr val="tx1"/>
                </a:solidFill>
                <a:effectLst/>
                <a:latin typeface="+mn-lt"/>
                <a:ea typeface="+mn-ea"/>
                <a:cs typeface="+mn-cs"/>
              </a:rPr>
              <a:t>. Und sozialer EW. Sammlung, die erweiterbar ist- und als ganzes nicht empirisch untersucht. </a:t>
            </a:r>
            <a:endParaRPr lang="de-DE" dirty="0" smtClean="0"/>
          </a:p>
          <a:p>
            <a:endParaRPr lang="de-DE" dirty="0"/>
          </a:p>
        </p:txBody>
      </p:sp>
      <p:sp>
        <p:nvSpPr>
          <p:cNvPr id="4" name="Foliennummernplatzhalter 3"/>
          <p:cNvSpPr>
            <a:spLocks noGrp="1"/>
          </p:cNvSpPr>
          <p:nvPr>
            <p:ph type="sldNum" sz="quarter" idx="10"/>
          </p:nvPr>
        </p:nvSpPr>
        <p:spPr/>
        <p:txBody>
          <a:bodyPr/>
          <a:lstStyle/>
          <a:p>
            <a:fld id="{8863364E-EC95-C04A-83E4-1919374ECEF8}" type="slidenum">
              <a:rPr lang="de-DE" smtClean="0"/>
              <a:t>7</a:t>
            </a:fld>
            <a:endParaRPr lang="de-DE"/>
          </a:p>
        </p:txBody>
      </p:sp>
    </p:spTree>
    <p:extLst>
      <p:ext uri="{BB962C8B-B14F-4D97-AF65-F5344CB8AC3E}">
        <p14:creationId xmlns:p14="http://schemas.microsoft.com/office/powerpoint/2010/main" val="3795205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Folienbildplatzhalt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0178"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de-DE" sz="1200" kern="1200" dirty="0" smtClean="0">
                <a:solidFill>
                  <a:schemeClr val="tx1"/>
                </a:solidFill>
                <a:effectLst/>
                <a:latin typeface="+mn-lt"/>
                <a:ea typeface="+mn-ea"/>
                <a:cs typeface="+mn-cs"/>
              </a:rPr>
              <a:t>Bereits Aristoteles hat sich mit der Emotionen beschäftigt. Dabei hat er sich vor allem mit der Emotion Wut auseinandergesetzt</a:t>
            </a:r>
            <a:r>
              <a:rPr lang="de-DE" dirty="0" smtClean="0">
                <a:effectLst/>
              </a:rPr>
              <a:t> </a:t>
            </a:r>
            <a:endParaRPr lang="de-DE" dirty="0" smtClean="0">
              <a:latin typeface="Arial" charset="0"/>
              <a:ea typeface="ＭＳ Ｐゴシック" charset="0"/>
              <a:cs typeface="ＭＳ Ｐゴシック" charset="0"/>
            </a:endParaRPr>
          </a:p>
          <a:p>
            <a:pPr marL="0" marR="0" indent="0" algn="l" defTabSz="457200" rtl="0" eaLnBrk="1" fontAlgn="auto" latinLnBrk="0" hangingPunct="1">
              <a:lnSpc>
                <a:spcPct val="100000"/>
              </a:lnSpc>
              <a:spcBef>
                <a:spcPct val="0"/>
              </a:spcBef>
              <a:spcAft>
                <a:spcPts val="0"/>
              </a:spcAft>
              <a:buClrTx/>
              <a:buSzTx/>
              <a:buFontTx/>
              <a:buNone/>
              <a:tabLst/>
              <a:defRPr/>
            </a:pPr>
            <a:r>
              <a:rPr lang="de-DE" sz="1200" kern="1200" dirty="0" smtClean="0">
                <a:solidFill>
                  <a:schemeClr val="tx1"/>
                </a:solidFill>
                <a:effectLst/>
                <a:latin typeface="+mn-lt"/>
                <a:ea typeface="+mn-ea"/>
                <a:cs typeface="+mn-cs"/>
              </a:rPr>
              <a:t>Dieses Zitat ist noch immer zeitgemäß. </a:t>
            </a:r>
            <a:endParaRPr lang="de-DE" dirty="0" smtClean="0">
              <a:latin typeface="Arial" charset="0"/>
              <a:ea typeface="ＭＳ Ｐゴシック" charset="0"/>
              <a:cs typeface="ＭＳ Ｐゴシック" charset="0"/>
            </a:endParaRPr>
          </a:p>
          <a:p>
            <a:pPr>
              <a:spcBef>
                <a:spcPct val="0"/>
              </a:spcBef>
            </a:pPr>
            <a:r>
              <a:rPr lang="de-DE" dirty="0" smtClean="0">
                <a:latin typeface="Arial" charset="0"/>
                <a:ea typeface="ＭＳ Ｐゴシック" charset="0"/>
                <a:cs typeface="ＭＳ Ｐゴシック" charset="0"/>
              </a:rPr>
              <a:t>Das </a:t>
            </a:r>
            <a:r>
              <a:rPr lang="de-DE" dirty="0">
                <a:latin typeface="Arial" charset="0"/>
                <a:ea typeface="ＭＳ Ｐゴシック" charset="0"/>
                <a:cs typeface="ＭＳ Ｐゴシック" charset="0"/>
              </a:rPr>
              <a:t>Zitat verweist darauf, dass </a:t>
            </a:r>
            <a:r>
              <a:rPr lang="de-DE" b="1" dirty="0">
                <a:latin typeface="Arial Rounded MT Bold" charset="0"/>
                <a:ea typeface="ＭＳ Ｐゴシック" charset="0"/>
                <a:cs typeface="ＭＳ Ｐゴシック" charset="0"/>
              </a:rPr>
              <a:t>Emotionen unser Verhalten prägen</a:t>
            </a:r>
            <a:r>
              <a:rPr lang="de-DE" b="1" dirty="0">
                <a:latin typeface="Arial" charset="0"/>
                <a:ea typeface="ＭＳ Ｐゴシック" charset="0"/>
                <a:cs typeface="ＭＳ Ｐゴシック" charset="0"/>
              </a:rPr>
              <a:t> </a:t>
            </a:r>
            <a:r>
              <a:rPr lang="de-DE" dirty="0">
                <a:latin typeface="Arial" charset="0"/>
                <a:ea typeface="ＭＳ Ｐゴシック" charset="0"/>
                <a:cs typeface="ＭＳ Ｐゴシック" charset="0"/>
              </a:rPr>
              <a:t>und eine bedeutsame </a:t>
            </a:r>
            <a:r>
              <a:rPr lang="de-DE" b="1" dirty="0">
                <a:latin typeface="Arial" charset="0"/>
                <a:ea typeface="ＭＳ Ｐゴシック" charset="0"/>
                <a:cs typeface="ＭＳ Ｐゴシック" charset="0"/>
              </a:rPr>
              <a:t>Rolle für zwischenmenschliche Beziehungen </a:t>
            </a:r>
            <a:r>
              <a:rPr lang="de-DE" dirty="0">
                <a:latin typeface="Arial" charset="0"/>
                <a:ea typeface="ＭＳ Ｐゴシック" charset="0"/>
                <a:cs typeface="ＭＳ Ｐゴシック" charset="0"/>
              </a:rPr>
              <a:t>spielen. somit ist der Umgang mit Emotionen ein zentraler Punkt für die allg. psychische Gesundheit. </a:t>
            </a:r>
            <a:endParaRPr lang="de-DE" dirty="0" smtClean="0">
              <a:latin typeface="Arial" charset="0"/>
              <a:ea typeface="ＭＳ Ｐゴシック" charset="0"/>
              <a:cs typeface="ＭＳ Ｐゴシック" charset="0"/>
            </a:endParaRPr>
          </a:p>
          <a:p>
            <a:pPr>
              <a:spcBef>
                <a:spcPct val="0"/>
              </a:spcBef>
            </a:pPr>
            <a:r>
              <a:rPr lang="de-DE" sz="1200" kern="1200" dirty="0" smtClean="0">
                <a:solidFill>
                  <a:schemeClr val="tx1"/>
                </a:solidFill>
                <a:effectLst/>
                <a:latin typeface="+mn-lt"/>
                <a:ea typeface="+mn-ea"/>
                <a:cs typeface="+mn-cs"/>
              </a:rPr>
              <a:t>Aristoteles Analyse von Wut beinhaltet denn auch eine </a:t>
            </a:r>
            <a:r>
              <a:rPr lang="de-DE" sz="1200" b="1" kern="1200" dirty="0" smtClean="0">
                <a:solidFill>
                  <a:schemeClr val="tx1"/>
                </a:solidFill>
                <a:effectLst/>
                <a:latin typeface="+mn-lt"/>
                <a:ea typeface="+mn-ea"/>
                <a:cs typeface="+mn-cs"/>
              </a:rPr>
              <a:t>kognitive Komponente, einen sozialen Kontext, eine Verhaltenstendenz und körperliches </a:t>
            </a:r>
            <a:r>
              <a:rPr lang="de-DE" sz="1200" b="1" kern="1200" dirty="0" err="1" smtClean="0">
                <a:solidFill>
                  <a:schemeClr val="tx1"/>
                </a:solidFill>
                <a:effectLst/>
                <a:latin typeface="+mn-lt"/>
                <a:ea typeface="+mn-ea"/>
                <a:cs typeface="+mn-cs"/>
              </a:rPr>
              <a:t>Arousal</a:t>
            </a:r>
            <a:r>
              <a:rPr lang="de-DE" sz="1200" b="1" kern="1200" dirty="0" smtClean="0">
                <a:solidFill>
                  <a:schemeClr val="tx1"/>
                </a:solidFill>
                <a:effectLst/>
                <a:latin typeface="+mn-lt"/>
                <a:ea typeface="+mn-ea"/>
                <a:cs typeface="+mn-cs"/>
              </a:rPr>
              <a:t>.</a:t>
            </a:r>
            <a:endParaRPr lang="de-DE" dirty="0" smtClean="0">
              <a:latin typeface="Arial" charset="0"/>
              <a:ea typeface="ＭＳ Ｐゴシック" charset="0"/>
              <a:cs typeface="ＭＳ Ｐゴシック" charset="0"/>
            </a:endParaRPr>
          </a:p>
          <a:p>
            <a:pPr>
              <a:spcBef>
                <a:spcPct val="0"/>
              </a:spcBef>
            </a:pPr>
            <a:endParaRPr lang="de-DE" dirty="0" smtClean="0">
              <a:latin typeface="Arial" charset="0"/>
              <a:ea typeface="ＭＳ Ｐゴシック" charset="0"/>
              <a:cs typeface="ＭＳ Ｐゴシック" charset="0"/>
            </a:endParaRPr>
          </a:p>
          <a:p>
            <a:pPr>
              <a:spcBef>
                <a:spcPct val="0"/>
              </a:spcBef>
            </a:pPr>
            <a:endParaRPr lang="de-DE" dirty="0">
              <a:latin typeface="Arial" charset="0"/>
              <a:ea typeface="ＭＳ Ｐゴシック" charset="0"/>
              <a:cs typeface="ＭＳ Ｐゴシック" charset="0"/>
            </a:endParaRPr>
          </a:p>
          <a:p>
            <a:pPr>
              <a:spcBef>
                <a:spcPct val="0"/>
              </a:spcBef>
            </a:pPr>
            <a:r>
              <a:rPr lang="de-DE" sz="1200" kern="1200" dirty="0" smtClean="0">
                <a:solidFill>
                  <a:schemeClr val="tx1"/>
                </a:solidFill>
                <a:effectLst/>
                <a:latin typeface="+mn-lt"/>
                <a:ea typeface="+mn-ea"/>
                <a:cs typeface="+mn-cs"/>
              </a:rPr>
              <a:t>Es verweist darauf, dass Emotionen unser </a:t>
            </a:r>
            <a:r>
              <a:rPr lang="de-DE" sz="1200" b="1" kern="1200" dirty="0" smtClean="0">
                <a:solidFill>
                  <a:schemeClr val="tx1"/>
                </a:solidFill>
                <a:effectLst/>
                <a:latin typeface="+mn-lt"/>
                <a:ea typeface="+mn-ea"/>
                <a:cs typeface="+mn-cs"/>
              </a:rPr>
              <a:t>Verhalten</a:t>
            </a:r>
            <a:r>
              <a:rPr lang="de-DE" sz="1200" kern="1200" dirty="0" smtClean="0">
                <a:solidFill>
                  <a:schemeClr val="tx1"/>
                </a:solidFill>
                <a:effectLst/>
                <a:latin typeface="+mn-lt"/>
                <a:ea typeface="+mn-ea"/>
                <a:cs typeface="+mn-cs"/>
              </a:rPr>
              <a:t> prägen und eine bedeutsame Rolle für </a:t>
            </a:r>
            <a:r>
              <a:rPr lang="de-DE" sz="1200" b="1" kern="1200" dirty="0" smtClean="0">
                <a:solidFill>
                  <a:schemeClr val="tx1"/>
                </a:solidFill>
                <a:effectLst/>
                <a:latin typeface="+mn-lt"/>
                <a:ea typeface="+mn-ea"/>
                <a:cs typeface="+mn-cs"/>
              </a:rPr>
              <a:t>zwischenmenschliche Beziehungen </a:t>
            </a:r>
            <a:r>
              <a:rPr lang="de-DE" sz="1200" kern="1200" dirty="0" smtClean="0">
                <a:solidFill>
                  <a:schemeClr val="tx1"/>
                </a:solidFill>
                <a:effectLst/>
                <a:latin typeface="+mn-lt"/>
                <a:ea typeface="+mn-ea"/>
                <a:cs typeface="+mn-cs"/>
              </a:rPr>
              <a:t>spielen. Somit hat der Umgang mit Emotionen eine zentrale Bedeutung für die allgemeine psychische Gesundheit. Er ging davon aus, dass Emotionen für ein gutes Leben essentiell sind. Der kognitiven Komponente hat er einen besonders wichtigen Stellenwert zugeschrieben. So ging er davon aus, dass durch Argumente Emotionen verändert werden können, d.h. ein Gedanke kann dazu führen, eine Situation anders zu bewerten und somit eine andere Emotion auszulösen. </a:t>
            </a:r>
          </a:p>
          <a:p>
            <a:pPr>
              <a:spcBef>
                <a:spcPct val="0"/>
              </a:spcBef>
            </a:pPr>
            <a:endParaRPr lang="de-DE" dirty="0">
              <a:latin typeface="Arial" charset="0"/>
              <a:ea typeface="ＭＳ Ｐゴシック" charset="0"/>
              <a:cs typeface="ＭＳ Ｐゴシック" charset="0"/>
            </a:endParaRPr>
          </a:p>
          <a:p>
            <a:pPr>
              <a:spcBef>
                <a:spcPct val="0"/>
              </a:spcBef>
            </a:pPr>
            <a:endParaRPr lang="de-DE" dirty="0">
              <a:latin typeface="Arial" charset="0"/>
              <a:ea typeface="ＭＳ Ｐゴシック" charset="0"/>
              <a:cs typeface="ＭＳ Ｐゴシック" charset="0"/>
            </a:endParaRPr>
          </a:p>
          <a:p>
            <a:pPr>
              <a:spcBef>
                <a:spcPct val="0"/>
              </a:spcBef>
            </a:pPr>
            <a:endParaRPr lang="de-DE" dirty="0">
              <a:latin typeface="Arial" charset="0"/>
              <a:ea typeface="ＭＳ Ｐゴシック" charset="0"/>
              <a:cs typeface="ＭＳ Ｐゴシック" charset="0"/>
            </a:endParaRPr>
          </a:p>
          <a:p>
            <a:endParaRPr lang="de-DE" dirty="0">
              <a:latin typeface="Calibri" charset="0"/>
              <a:ea typeface="ＭＳ Ｐゴシック" charset="0"/>
              <a:cs typeface="ＭＳ Ｐゴシック" charset="0"/>
            </a:endParaRPr>
          </a:p>
        </p:txBody>
      </p:sp>
      <p:sp>
        <p:nvSpPr>
          <p:cNvPr id="50179"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889C775E-EE69-744A-9A6E-39B957F7858B}" type="slidenum">
              <a:rPr lang="de-DE" sz="1200">
                <a:latin typeface="Calibri" charset="0"/>
              </a:rPr>
              <a:pPr eaLnBrk="1" hangingPunct="1"/>
              <a:t>8</a:t>
            </a:fld>
            <a:endParaRPr lang="de-DE" sz="120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83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spcBef>
                <a:spcPct val="0"/>
              </a:spcBef>
            </a:pPr>
            <a:r>
              <a:rPr lang="de-DE" sz="1200" kern="1200" dirty="0" smtClean="0">
                <a:solidFill>
                  <a:schemeClr val="tx1"/>
                </a:solidFill>
                <a:effectLst/>
                <a:latin typeface="+mn-lt"/>
                <a:ea typeface="+mn-ea"/>
                <a:cs typeface="+mn-cs"/>
              </a:rPr>
              <a:t>Emotionsregulation hat ihre Ursprünge in der </a:t>
            </a:r>
            <a:r>
              <a:rPr lang="de-DE" sz="1200" b="1" kern="1200" dirty="0" smtClean="0">
                <a:solidFill>
                  <a:schemeClr val="tx1"/>
                </a:solidFill>
                <a:effectLst/>
                <a:latin typeface="+mn-lt"/>
                <a:ea typeface="+mn-ea"/>
                <a:cs typeface="+mn-cs"/>
              </a:rPr>
              <a:t>Psychoanalyse</a:t>
            </a:r>
            <a:r>
              <a:rPr lang="de-DE" sz="1200" kern="1200" dirty="0" smtClean="0">
                <a:solidFill>
                  <a:schemeClr val="tx1"/>
                </a:solidFill>
                <a:effectLst/>
                <a:latin typeface="+mn-lt"/>
                <a:ea typeface="+mn-ea"/>
                <a:cs typeface="+mn-cs"/>
              </a:rPr>
              <a:t> und den Arbeiten von Lazarus (1966) und </a:t>
            </a:r>
            <a:r>
              <a:rPr lang="de-DE" sz="1200" kern="1200" dirty="0" err="1" smtClean="0">
                <a:solidFill>
                  <a:schemeClr val="tx1"/>
                </a:solidFill>
                <a:effectLst/>
                <a:latin typeface="+mn-lt"/>
                <a:ea typeface="+mn-ea"/>
                <a:cs typeface="+mn-cs"/>
              </a:rPr>
              <a:t>Selye</a:t>
            </a:r>
            <a:r>
              <a:rPr lang="de-DE" sz="1200" kern="1200" dirty="0" smtClean="0">
                <a:solidFill>
                  <a:schemeClr val="tx1"/>
                </a:solidFill>
                <a:effectLst/>
                <a:latin typeface="+mn-lt"/>
                <a:ea typeface="+mn-ea"/>
                <a:cs typeface="+mn-cs"/>
              </a:rPr>
              <a:t> (1956) zu </a:t>
            </a:r>
            <a:r>
              <a:rPr lang="de-DE" sz="1200" b="1" kern="1200" dirty="0" smtClean="0">
                <a:solidFill>
                  <a:schemeClr val="tx1"/>
                </a:solidFill>
                <a:effectLst/>
                <a:latin typeface="+mn-lt"/>
                <a:ea typeface="+mn-ea"/>
                <a:cs typeface="+mn-cs"/>
              </a:rPr>
              <a:t>Stressbewältigung und </a:t>
            </a:r>
            <a:r>
              <a:rPr lang="de-DE" sz="1200" b="1" kern="1200" dirty="0" err="1" smtClean="0">
                <a:solidFill>
                  <a:schemeClr val="tx1"/>
                </a:solidFill>
                <a:effectLst/>
                <a:latin typeface="+mn-lt"/>
                <a:ea typeface="+mn-ea"/>
                <a:cs typeface="+mn-cs"/>
              </a:rPr>
              <a:t>Coping</a:t>
            </a:r>
            <a:r>
              <a:rPr lang="de-DE" sz="1200" kern="1200" dirty="0" smtClean="0">
                <a:solidFill>
                  <a:schemeClr val="tx1"/>
                </a:solidFill>
                <a:effectLst/>
                <a:latin typeface="+mn-lt"/>
                <a:ea typeface="+mn-ea"/>
                <a:cs typeface="+mn-cs"/>
              </a:rPr>
              <a:t>. Freud (1926/1959) beschrieb in seinem Strukturmodell der Persönlichkeit zwei Strategien Angst zu regulieren. Zum einen die </a:t>
            </a:r>
            <a:r>
              <a:rPr lang="de-DE" sz="1200" b="1" kern="1200" dirty="0" smtClean="0">
                <a:solidFill>
                  <a:schemeClr val="tx1"/>
                </a:solidFill>
                <a:effectLst/>
                <a:latin typeface="+mn-lt"/>
                <a:ea typeface="+mn-ea"/>
                <a:cs typeface="+mn-cs"/>
              </a:rPr>
              <a:t>Unterdrückung</a:t>
            </a:r>
            <a:r>
              <a:rPr lang="de-DE" sz="1200" kern="1200" dirty="0" smtClean="0">
                <a:solidFill>
                  <a:schemeClr val="tx1"/>
                </a:solidFill>
                <a:effectLst/>
                <a:latin typeface="+mn-lt"/>
                <a:ea typeface="+mn-ea"/>
                <a:cs typeface="+mn-cs"/>
              </a:rPr>
              <a:t> von Verhaltensweisen und zum anderen die </a:t>
            </a:r>
            <a:r>
              <a:rPr lang="de-DE" sz="1200" b="1" kern="1200" dirty="0" smtClean="0">
                <a:solidFill>
                  <a:schemeClr val="tx1"/>
                </a:solidFill>
                <a:effectLst/>
                <a:latin typeface="+mn-lt"/>
                <a:ea typeface="+mn-ea"/>
                <a:cs typeface="+mn-cs"/>
              </a:rPr>
              <a:t>Vermeidung</a:t>
            </a:r>
            <a:r>
              <a:rPr lang="de-DE" sz="1200" kern="1200" dirty="0" smtClean="0">
                <a:solidFill>
                  <a:schemeClr val="tx1"/>
                </a:solidFill>
                <a:effectLst/>
                <a:latin typeface="+mn-lt"/>
                <a:ea typeface="+mn-ea"/>
                <a:cs typeface="+mn-cs"/>
              </a:rPr>
              <a:t> angstauslösender Situationen.</a:t>
            </a:r>
            <a:r>
              <a:rPr lang="de-DE" dirty="0" smtClean="0">
                <a:effectLst/>
              </a:rPr>
              <a:t> </a:t>
            </a:r>
            <a:r>
              <a:rPr lang="de-DE" sz="1200" kern="1200" dirty="0" err="1" smtClean="0">
                <a:solidFill>
                  <a:schemeClr val="tx1"/>
                </a:solidFill>
                <a:effectLst/>
                <a:latin typeface="+mn-lt"/>
                <a:ea typeface="+mn-ea"/>
                <a:cs typeface="+mn-cs"/>
              </a:rPr>
              <a:t>Selye</a:t>
            </a:r>
            <a:r>
              <a:rPr lang="de-DE" sz="1200" kern="1200" dirty="0" smtClean="0">
                <a:solidFill>
                  <a:schemeClr val="tx1"/>
                </a:solidFill>
                <a:effectLst/>
                <a:latin typeface="+mn-lt"/>
                <a:ea typeface="+mn-ea"/>
                <a:cs typeface="+mn-cs"/>
              </a:rPr>
              <a:t> (1974) unterschied zwischen zwei Arten von Stress, den Eustress, assoziiert mit positiven Gefühlen und den </a:t>
            </a:r>
            <a:r>
              <a:rPr lang="de-DE" sz="1200" kern="1200" dirty="0" err="1" smtClean="0">
                <a:solidFill>
                  <a:schemeClr val="tx1"/>
                </a:solidFill>
                <a:effectLst/>
                <a:latin typeface="+mn-lt"/>
                <a:ea typeface="+mn-ea"/>
                <a:cs typeface="+mn-cs"/>
              </a:rPr>
              <a:t>Distress</a:t>
            </a:r>
            <a:r>
              <a:rPr lang="de-DE" sz="1200" kern="1200" dirty="0" smtClean="0">
                <a:solidFill>
                  <a:schemeClr val="tx1"/>
                </a:solidFill>
                <a:effectLst/>
                <a:latin typeface="+mn-lt"/>
                <a:ea typeface="+mn-ea"/>
                <a:cs typeface="+mn-cs"/>
              </a:rPr>
              <a:t>, welcher mit negativen Gefühlen in Zusammenhang gebracht wird. Das Modell von Lazarus sieht Stresssituationen als komplexe Wechselwirkungsprozesse zwischen den Anforderungen der Situation und der handelnden Person. Entscheidend dabei ist die subjektive Bewertung, ob eine Situation Stress auslöst oder nicht. Diese kann von Person zu Person variieren. Lazarus unterschied </a:t>
            </a:r>
            <a:r>
              <a:rPr lang="de-DE" sz="1200" kern="1200" dirty="0" err="1" smtClean="0">
                <a:solidFill>
                  <a:schemeClr val="tx1"/>
                </a:solidFill>
                <a:effectLst/>
                <a:latin typeface="+mn-lt"/>
                <a:ea typeface="+mn-ea"/>
                <a:cs typeface="+mn-cs"/>
              </a:rPr>
              <a:t>Coping</a:t>
            </a:r>
            <a:r>
              <a:rPr lang="de-DE" sz="1200" kern="1200" dirty="0" smtClean="0">
                <a:solidFill>
                  <a:schemeClr val="tx1"/>
                </a:solidFill>
                <a:effectLst/>
                <a:latin typeface="+mn-lt"/>
                <a:ea typeface="+mn-ea"/>
                <a:cs typeface="+mn-cs"/>
              </a:rPr>
              <a:t>-Reaktionen. So beschrieb er problem-fokussiertes </a:t>
            </a:r>
            <a:r>
              <a:rPr lang="de-DE" sz="1200" kern="1200" dirty="0" err="1" smtClean="0">
                <a:solidFill>
                  <a:schemeClr val="tx1"/>
                </a:solidFill>
                <a:effectLst/>
                <a:latin typeface="+mn-lt"/>
                <a:ea typeface="+mn-ea"/>
                <a:cs typeface="+mn-cs"/>
              </a:rPr>
              <a:t>Coping</a:t>
            </a:r>
            <a:r>
              <a:rPr lang="de-DE" sz="1200" kern="1200" dirty="0" smtClean="0">
                <a:solidFill>
                  <a:schemeClr val="tx1"/>
                </a:solidFill>
                <a:effectLst/>
                <a:latin typeface="+mn-lt"/>
                <a:ea typeface="+mn-ea"/>
                <a:cs typeface="+mn-cs"/>
              </a:rPr>
              <a:t>, welches die Lösung von Problemen anstrebt und emotions-fokussiertes </a:t>
            </a:r>
            <a:r>
              <a:rPr lang="de-DE" sz="1200" kern="1200" dirty="0" err="1" smtClean="0">
                <a:solidFill>
                  <a:schemeClr val="tx1"/>
                </a:solidFill>
                <a:effectLst/>
                <a:latin typeface="+mn-lt"/>
                <a:ea typeface="+mn-ea"/>
                <a:cs typeface="+mn-cs"/>
              </a:rPr>
              <a:t>Coping</a:t>
            </a:r>
            <a:r>
              <a:rPr lang="de-DE" sz="1200" kern="1200" dirty="0" smtClean="0">
                <a:solidFill>
                  <a:schemeClr val="tx1"/>
                </a:solidFill>
                <a:effectLst/>
                <a:latin typeface="+mn-lt"/>
                <a:ea typeface="+mn-ea"/>
                <a:cs typeface="+mn-cs"/>
              </a:rPr>
              <a:t>, welches zum Ziel hat, negative Emotionen zu verringern. </a:t>
            </a:r>
            <a:endParaRPr lang="de-CH" dirty="0" smtClean="0">
              <a:latin typeface="Calibri" charset="0"/>
            </a:endParaRPr>
          </a:p>
          <a:p>
            <a:pPr>
              <a:spcBef>
                <a:spcPct val="0"/>
              </a:spcBef>
            </a:pPr>
            <a:endParaRPr lang="de-CH" dirty="0" smtClean="0">
              <a:latin typeface="Calibri" charset="0"/>
            </a:endParaRPr>
          </a:p>
          <a:p>
            <a:pPr>
              <a:spcBef>
                <a:spcPct val="0"/>
              </a:spcBef>
            </a:pPr>
            <a:r>
              <a:rPr lang="de-CH" dirty="0" smtClean="0">
                <a:latin typeface="Calibri" charset="0"/>
              </a:rPr>
              <a:t>s. Viele versch. </a:t>
            </a:r>
            <a:r>
              <a:rPr lang="de-CH" dirty="0" err="1" smtClean="0">
                <a:latin typeface="Calibri" charset="0"/>
              </a:rPr>
              <a:t>Def</a:t>
            </a:r>
            <a:r>
              <a:rPr lang="de-CH" dirty="0" smtClean="0">
                <a:latin typeface="Calibri" charset="0"/>
              </a:rPr>
              <a:t>. </a:t>
            </a:r>
          </a:p>
          <a:p>
            <a:r>
              <a:rPr lang="de-DE" sz="1200" kern="1200" dirty="0" smtClean="0">
                <a:solidFill>
                  <a:schemeClr val="tx1"/>
                </a:solidFill>
                <a:effectLst/>
                <a:latin typeface="+mn-lt"/>
                <a:ea typeface="+mn-ea"/>
                <a:cs typeface="+mn-cs"/>
              </a:rPr>
              <a:t> Emotionsregulation umfasst die Prozesse der Überwachung, Bewertung und Steuerung emotionaler Reaktionen mit dem </a:t>
            </a:r>
            <a:r>
              <a:rPr lang="de-DE" sz="1200" b="1" kern="1200" dirty="0" smtClean="0">
                <a:solidFill>
                  <a:schemeClr val="tx1"/>
                </a:solidFill>
                <a:effectLst/>
                <a:latin typeface="+mn-lt"/>
                <a:ea typeface="+mn-ea"/>
                <a:cs typeface="+mn-cs"/>
              </a:rPr>
              <a:t>Ziel der kurz- oder langfristigen Anpassung </a:t>
            </a:r>
            <a:r>
              <a:rPr lang="de-DE" sz="1200" kern="1200" dirty="0" smtClean="0">
                <a:solidFill>
                  <a:schemeClr val="tx1"/>
                </a:solidFill>
                <a:effectLst/>
                <a:latin typeface="+mn-lt"/>
                <a:ea typeface="+mn-ea"/>
                <a:cs typeface="+mn-cs"/>
              </a:rPr>
              <a:t>des Individuums (</a:t>
            </a:r>
            <a:r>
              <a:rPr lang="de-DE" sz="1200" kern="1200" dirty="0" err="1" smtClean="0">
                <a:solidFill>
                  <a:schemeClr val="tx1"/>
                </a:solidFill>
                <a:effectLst/>
                <a:latin typeface="+mn-lt"/>
                <a:ea typeface="+mn-ea"/>
                <a:cs typeface="+mn-cs"/>
              </a:rPr>
              <a:t>Gross</a:t>
            </a:r>
            <a:r>
              <a:rPr lang="de-DE" sz="1200" kern="1200" dirty="0" smtClean="0">
                <a:solidFill>
                  <a:schemeClr val="tx1"/>
                </a:solidFill>
                <a:effectLst/>
                <a:latin typeface="+mn-lt"/>
                <a:ea typeface="+mn-ea"/>
                <a:cs typeface="+mn-cs"/>
              </a:rPr>
              <a:t> &amp; Thompson, 2007). </a:t>
            </a:r>
            <a:r>
              <a:rPr lang="de-DE" sz="1200" b="1" kern="1200" dirty="0" smtClean="0">
                <a:solidFill>
                  <a:schemeClr val="tx1"/>
                </a:solidFill>
                <a:effectLst/>
                <a:latin typeface="+mn-lt"/>
                <a:ea typeface="+mn-ea"/>
                <a:cs typeface="+mn-cs"/>
              </a:rPr>
              <a:t>Gesteuert werden vor allem die Intensität, die Qualität, der Ausdruck, sowie der zeitliche Verlauf einer Emotion</a:t>
            </a:r>
            <a:r>
              <a:rPr lang="de-DE" sz="1200" kern="1200" dirty="0" smtClean="0">
                <a:solidFill>
                  <a:schemeClr val="tx1"/>
                </a:solidFill>
                <a:effectLst/>
                <a:latin typeface="+mn-lt"/>
                <a:ea typeface="+mn-ea"/>
                <a:cs typeface="+mn-cs"/>
              </a:rPr>
              <a:t>, also die Latenz bis zum Auftreten einer Emotion als messbarem Zustand, die Dauer der Emotion, sowie die Latenz bis zum vollständigen Abklingen </a:t>
            </a:r>
          </a:p>
          <a:p>
            <a:endParaRPr lang="de-DE" sz="1200" kern="1200" dirty="0" smtClean="0">
              <a:solidFill>
                <a:schemeClr val="tx1"/>
              </a:solidFill>
              <a:effectLst/>
              <a:latin typeface="+mn-lt"/>
              <a:ea typeface="+mn-ea"/>
              <a:cs typeface="+mn-cs"/>
            </a:endParaRPr>
          </a:p>
          <a:p>
            <a:endParaRPr lang="de-DE" sz="1200" kern="1200" dirty="0" smtClean="0">
              <a:solidFill>
                <a:schemeClr val="tx1"/>
              </a:solidFill>
              <a:effectLst/>
              <a:latin typeface="+mn-lt"/>
              <a:ea typeface="+mn-ea"/>
              <a:cs typeface="+mn-cs"/>
            </a:endParaRPr>
          </a:p>
          <a:p>
            <a:endParaRPr lang="de-DE"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Begriff der Emotionsregulation alle Prozesse </a:t>
            </a:r>
            <a:r>
              <a:rPr lang="de-DE" sz="1200" kern="1200" dirty="0" smtClean="0">
                <a:solidFill>
                  <a:schemeClr val="tx1"/>
                </a:solidFill>
                <a:effectLst/>
                <a:latin typeface="+mn-lt"/>
                <a:ea typeface="+mn-ea"/>
                <a:cs typeface="+mn-cs"/>
              </a:rPr>
              <a:t>bezeichnet werden, die der mentalen Verarbeitung emotionaler Zustände dienen, d.h. Prozesse, durch die Individuen das Entstehen, die Bewertung, den Verlauf und den Ausdruck von Emotionen modifizieren (</a:t>
            </a:r>
            <a:r>
              <a:rPr lang="de-DE" dirty="0" smtClean="0">
                <a:effectLst/>
              </a:rPr>
              <a:t> </a:t>
            </a:r>
            <a:endParaRPr lang="de-CH" dirty="0">
              <a:latin typeface="Calibri" charset="0"/>
            </a:endParaRPr>
          </a:p>
        </p:txBody>
      </p:sp>
      <p:sp>
        <p:nvSpPr>
          <p:cNvPr id="58372" name="Foliennummernplatzhalt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B392D142-2C8A-B245-804A-A41EE0115B14}" type="slidenum">
              <a:rPr lang="de-CH" sz="1200"/>
              <a:pPr algn="r" eaLnBrk="1" hangingPunct="1"/>
              <a:t>9</a:t>
            </a:fld>
            <a:endParaRPr lang="de-CH"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85800" y="1395412"/>
            <a:ext cx="7772400" cy="1470025"/>
          </a:xfrm>
          <a:ln>
            <a:noFill/>
          </a:ln>
        </p:spPr>
        <p:txBody>
          <a:bodyPr/>
          <a:lstStyle>
            <a:lvl1pPr>
              <a:defRPr>
                <a:solidFill>
                  <a:schemeClr val="tx1"/>
                </a:solidFill>
              </a:defRPr>
            </a:lvl1pPr>
          </a:lstStyle>
          <a:p>
            <a:r>
              <a:rPr lang="de-CH" dirty="0" smtClean="0"/>
              <a:t>Familiäre Beziehungen von Jugendlichen mit nicht-suizidalem selbstverletzendem Verhalten</a:t>
            </a:r>
            <a:endParaRPr lang="de-DE" dirty="0"/>
          </a:p>
        </p:txBody>
      </p:sp>
      <p:sp>
        <p:nvSpPr>
          <p:cNvPr id="3" name="Untertitel 2"/>
          <p:cNvSpPr>
            <a:spLocks noGrp="1"/>
          </p:cNvSpPr>
          <p:nvPr>
            <p:ph type="subTitle" idx="1" hasCustomPrompt="1"/>
          </p:nvPr>
        </p:nvSpPr>
        <p:spPr>
          <a:xfrm>
            <a:off x="685800" y="3886200"/>
            <a:ext cx="7772400" cy="1752600"/>
          </a:xfrm>
        </p:spPr>
        <p:txBody>
          <a:bodyPr>
            <a:normAutofit/>
          </a:bodyPr>
          <a:lstStyle>
            <a:lvl1pPr marL="0" indent="0" algn="l">
              <a:buNone/>
              <a:defRPr sz="24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CH" dirty="0" smtClean="0"/>
              <a:t>Klinische Psychologie und Psychotherapie des Kindes- und Jugendalters</a:t>
            </a:r>
          </a:p>
          <a:p>
            <a:endParaRPr lang="de-CH" dirty="0" smtClean="0"/>
          </a:p>
          <a:p>
            <a:r>
              <a:rPr lang="de-CH" dirty="0" smtClean="0"/>
              <a:t>Tina In-Albon, </a:t>
            </a:r>
            <a:r>
              <a:rPr lang="de-CH" dirty="0" err="1" smtClean="0"/>
              <a:t>Taru</a:t>
            </a:r>
            <a:r>
              <a:rPr lang="de-CH" dirty="0" smtClean="0"/>
              <a:t> </a:t>
            </a:r>
            <a:r>
              <a:rPr lang="de-CH" dirty="0" err="1" smtClean="0"/>
              <a:t>Tschan</a:t>
            </a:r>
            <a:r>
              <a:rPr lang="de-CH" dirty="0" smtClean="0"/>
              <a:t> &amp; Marc Schmid</a:t>
            </a:r>
            <a:endParaRPr lang="de-DE" dirty="0"/>
          </a:p>
        </p:txBody>
      </p:sp>
      <p:pic>
        <p:nvPicPr>
          <p:cNvPr id="23" name="Bild 22" descr="Uni-Logo-2c.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95080" y="6096654"/>
            <a:ext cx="3165687" cy="507564"/>
          </a:xfrm>
          <a:prstGeom prst="rect">
            <a:avLst/>
          </a:prstGeom>
        </p:spPr>
      </p:pic>
    </p:spTree>
    <p:extLst>
      <p:ext uri="{BB962C8B-B14F-4D97-AF65-F5344CB8AC3E}">
        <p14:creationId xmlns:p14="http://schemas.microsoft.com/office/powerpoint/2010/main" val="3157038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FD1E9667-4900-DA42-B2BF-5A068BC01D85}" type="datetimeFigureOut">
              <a:rPr lang="de-DE" smtClean="0"/>
              <a:t>23.09.2016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15771191-803E-3445-9998-6E5283603A8B}" type="slidenum">
              <a:rPr lang="de-DE" smtClean="0"/>
              <a:t>‹Nr.›</a:t>
            </a:fld>
            <a:endParaRPr lang="de-DE"/>
          </a:p>
        </p:txBody>
      </p:sp>
    </p:spTree>
    <p:extLst>
      <p:ext uri="{BB962C8B-B14F-4D97-AF65-F5344CB8AC3E}">
        <p14:creationId xmlns:p14="http://schemas.microsoft.com/office/powerpoint/2010/main" val="3624449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CH" smtClean="0"/>
              <a:t>Mastertitelformat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FD1E9667-4900-DA42-B2BF-5A068BC01D85}" type="datetimeFigureOut">
              <a:rPr lang="de-DE" smtClean="0"/>
              <a:t>23.09.2016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15771191-803E-3445-9998-6E5283603A8B}" type="slidenum">
              <a:rPr lang="de-DE" smtClean="0"/>
              <a:t>‹Nr.›</a:t>
            </a:fld>
            <a:endParaRPr lang="de-DE"/>
          </a:p>
        </p:txBody>
      </p:sp>
    </p:spTree>
    <p:extLst>
      <p:ext uri="{BB962C8B-B14F-4D97-AF65-F5344CB8AC3E}">
        <p14:creationId xmlns:p14="http://schemas.microsoft.com/office/powerpoint/2010/main" val="4024869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Fußzeilenplatzhalter 2"/>
          <p:cNvSpPr>
            <a:spLocks noGrp="1"/>
          </p:cNvSpPr>
          <p:nvPr>
            <p:ph type="ftr" sz="quarter" idx="10"/>
          </p:nvPr>
        </p:nvSpPr>
        <p:spPr>
          <a:xfrm>
            <a:off x="457200" y="6356350"/>
            <a:ext cx="5627742" cy="365125"/>
          </a:xfrm>
        </p:spPr>
        <p:txBody>
          <a:bodyPr/>
          <a:lstStyle/>
          <a:p>
            <a:pPr algn="l"/>
            <a:r>
              <a:rPr lang="de-DE" smtClean="0"/>
              <a:t>Klinische Psychologie des Kindes- und Jugendalters</a:t>
            </a:r>
            <a:endParaRPr lang="de-DE" dirty="0"/>
          </a:p>
        </p:txBody>
      </p:sp>
    </p:spTree>
    <p:extLst>
      <p:ext uri="{BB962C8B-B14F-4D97-AF65-F5344CB8AC3E}">
        <p14:creationId xmlns:p14="http://schemas.microsoft.com/office/powerpoint/2010/main" val="920989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Inhaltsplatzhalter 2"/>
          <p:cNvSpPr>
            <a:spLocks noGrp="1"/>
          </p:cNvSpPr>
          <p:nvPr>
            <p:ph idx="1"/>
          </p:nvPr>
        </p:nvSpPr>
        <p:spPr/>
        <p:txBody>
          <a:body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Tree>
    <p:extLst>
      <p:ext uri="{BB962C8B-B14F-4D97-AF65-F5344CB8AC3E}">
        <p14:creationId xmlns:p14="http://schemas.microsoft.com/office/powerpoint/2010/main" val="4273098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FD1E9667-4900-DA42-B2BF-5A068BC01D85}" type="datetimeFigureOut">
              <a:rPr lang="de-DE" smtClean="0"/>
              <a:t>23.09.2016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15771191-803E-3445-9998-6E5283603A8B}" type="slidenum">
              <a:rPr lang="de-DE" smtClean="0"/>
              <a:t>‹Nr.›</a:t>
            </a:fld>
            <a:endParaRPr lang="de-DE"/>
          </a:p>
        </p:txBody>
      </p:sp>
    </p:spTree>
    <p:extLst>
      <p:ext uri="{BB962C8B-B14F-4D97-AF65-F5344CB8AC3E}">
        <p14:creationId xmlns:p14="http://schemas.microsoft.com/office/powerpoint/2010/main" val="3304228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CH"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7" name="Datumsplatzhalter 6"/>
          <p:cNvSpPr>
            <a:spLocks noGrp="1"/>
          </p:cNvSpPr>
          <p:nvPr>
            <p:ph type="dt" sz="half" idx="10"/>
          </p:nvPr>
        </p:nvSpPr>
        <p:spPr>
          <a:xfrm>
            <a:off x="457200" y="6356350"/>
            <a:ext cx="2133600" cy="365125"/>
          </a:xfrm>
          <a:prstGeom prst="rect">
            <a:avLst/>
          </a:prstGeom>
        </p:spPr>
        <p:txBody>
          <a:bodyPr/>
          <a:lstStyle/>
          <a:p>
            <a:fld id="{FD1E9667-4900-DA42-B2BF-5A068BC01D85}" type="datetimeFigureOut">
              <a:rPr lang="de-DE" smtClean="0"/>
              <a:t>23.09.2016</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a:xfrm>
            <a:off x="6553200" y="6356350"/>
            <a:ext cx="2133600" cy="365125"/>
          </a:xfrm>
          <a:prstGeom prst="rect">
            <a:avLst/>
          </a:prstGeom>
        </p:spPr>
        <p:txBody>
          <a:bodyPr/>
          <a:lstStyle/>
          <a:p>
            <a:fld id="{15771191-803E-3445-9998-6E5283603A8B}" type="slidenum">
              <a:rPr lang="de-DE" smtClean="0"/>
              <a:t>‹Nr.›</a:t>
            </a:fld>
            <a:endParaRPr lang="de-DE"/>
          </a:p>
        </p:txBody>
      </p:sp>
    </p:spTree>
    <p:extLst>
      <p:ext uri="{BB962C8B-B14F-4D97-AF65-F5344CB8AC3E}">
        <p14:creationId xmlns:p14="http://schemas.microsoft.com/office/powerpoint/2010/main" val="3207673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Datumsplatzhalter 2"/>
          <p:cNvSpPr>
            <a:spLocks noGrp="1"/>
          </p:cNvSpPr>
          <p:nvPr>
            <p:ph type="dt" sz="half" idx="10"/>
          </p:nvPr>
        </p:nvSpPr>
        <p:spPr>
          <a:xfrm>
            <a:off x="457200" y="6356350"/>
            <a:ext cx="2133600" cy="365125"/>
          </a:xfrm>
          <a:prstGeom prst="rect">
            <a:avLst/>
          </a:prstGeom>
        </p:spPr>
        <p:txBody>
          <a:bodyPr/>
          <a:lstStyle/>
          <a:p>
            <a:fld id="{FD1E9667-4900-DA42-B2BF-5A068BC01D85}" type="datetimeFigureOut">
              <a:rPr lang="de-DE" smtClean="0"/>
              <a:t>23.09.2016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a:xfrm>
            <a:off x="6553200" y="6356350"/>
            <a:ext cx="2133600" cy="365125"/>
          </a:xfrm>
          <a:prstGeom prst="rect">
            <a:avLst/>
          </a:prstGeom>
        </p:spPr>
        <p:txBody>
          <a:bodyPr/>
          <a:lstStyle/>
          <a:p>
            <a:fld id="{15771191-803E-3445-9998-6E5283603A8B}" type="slidenum">
              <a:rPr lang="de-DE" smtClean="0"/>
              <a:t>‹Nr.›</a:t>
            </a:fld>
            <a:endParaRPr lang="de-DE"/>
          </a:p>
        </p:txBody>
      </p:sp>
    </p:spTree>
    <p:extLst>
      <p:ext uri="{BB962C8B-B14F-4D97-AF65-F5344CB8AC3E}">
        <p14:creationId xmlns:p14="http://schemas.microsoft.com/office/powerpoint/2010/main" val="2754570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356350"/>
            <a:ext cx="2133600" cy="365125"/>
          </a:xfrm>
          <a:prstGeom prst="rect">
            <a:avLst/>
          </a:prstGeom>
        </p:spPr>
        <p:txBody>
          <a:bodyPr/>
          <a:lstStyle/>
          <a:p>
            <a:fld id="{FD1E9667-4900-DA42-B2BF-5A068BC01D85}" type="datetimeFigureOut">
              <a:rPr lang="de-DE" smtClean="0"/>
              <a:t>23.09.2016</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a:xfrm>
            <a:off x="6553200" y="6356350"/>
            <a:ext cx="2133600" cy="365125"/>
          </a:xfrm>
          <a:prstGeom prst="rect">
            <a:avLst/>
          </a:prstGeom>
        </p:spPr>
        <p:txBody>
          <a:bodyPr/>
          <a:lstStyle/>
          <a:p>
            <a:fld id="{15771191-803E-3445-9998-6E5283603A8B}" type="slidenum">
              <a:rPr lang="de-DE" smtClean="0"/>
              <a:t>‹Nr.›</a:t>
            </a:fld>
            <a:endParaRPr lang="de-DE"/>
          </a:p>
        </p:txBody>
      </p:sp>
    </p:spTree>
    <p:extLst>
      <p:ext uri="{BB962C8B-B14F-4D97-AF65-F5344CB8AC3E}">
        <p14:creationId xmlns:p14="http://schemas.microsoft.com/office/powerpoint/2010/main" val="1580817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CH"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Mastertextformat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FD1E9667-4900-DA42-B2BF-5A068BC01D85}" type="datetimeFigureOut">
              <a:rPr lang="de-DE" smtClean="0"/>
              <a:t>23.09.2016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15771191-803E-3445-9998-6E5283603A8B}" type="slidenum">
              <a:rPr lang="de-DE" smtClean="0"/>
              <a:t>‹Nr.›</a:t>
            </a:fld>
            <a:endParaRPr lang="de-DE"/>
          </a:p>
        </p:txBody>
      </p:sp>
    </p:spTree>
    <p:extLst>
      <p:ext uri="{BB962C8B-B14F-4D97-AF65-F5344CB8AC3E}">
        <p14:creationId xmlns:p14="http://schemas.microsoft.com/office/powerpoint/2010/main" val="3008719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CH"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Mastertextformat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FD1E9667-4900-DA42-B2BF-5A068BC01D85}" type="datetimeFigureOut">
              <a:rPr lang="de-DE" smtClean="0"/>
              <a:t>23.09.2016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15771191-803E-3445-9998-6E5283603A8B}" type="slidenum">
              <a:rPr lang="de-DE" smtClean="0"/>
              <a:t>‹Nr.›</a:t>
            </a:fld>
            <a:endParaRPr lang="de-DE"/>
          </a:p>
        </p:txBody>
      </p:sp>
    </p:spTree>
    <p:extLst>
      <p:ext uri="{BB962C8B-B14F-4D97-AF65-F5344CB8AC3E}">
        <p14:creationId xmlns:p14="http://schemas.microsoft.com/office/powerpoint/2010/main" val="2836049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CH" dirty="0" smtClean="0"/>
              <a:t>Mastertitelformat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CH" dirty="0" smtClean="0"/>
              <a:t>Mastertextformat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endParaRPr lang="de-DE" dirty="0"/>
          </a:p>
        </p:txBody>
      </p:sp>
      <p:sp>
        <p:nvSpPr>
          <p:cNvPr id="5" name="Fußzeilenplatzhalter 4"/>
          <p:cNvSpPr>
            <a:spLocks noGrp="1"/>
          </p:cNvSpPr>
          <p:nvPr>
            <p:ph type="ftr" sz="quarter" idx="3"/>
          </p:nvPr>
        </p:nvSpPr>
        <p:spPr>
          <a:xfrm>
            <a:off x="3573126" y="6470868"/>
            <a:ext cx="5570874" cy="365125"/>
          </a:xfrm>
          <a:prstGeom prst="rect">
            <a:avLst/>
          </a:prstGeom>
        </p:spPr>
        <p:txBody>
          <a:bodyPr vert="horz" lIns="91440" tIns="45720" rIns="91440" bIns="45720" rtlCol="0" anchor="ctr"/>
          <a:lstStyle>
            <a:lvl1pPr algn="ctr">
              <a:defRPr sz="1200" b="0" i="0">
                <a:solidFill>
                  <a:schemeClr val="tx1">
                    <a:tint val="75000"/>
                  </a:schemeClr>
                </a:solidFill>
                <a:latin typeface="Helvetica Light"/>
                <a:cs typeface="Helvetica Light"/>
              </a:defRPr>
            </a:lvl1pPr>
          </a:lstStyle>
          <a:p>
            <a:pPr algn="l"/>
            <a:r>
              <a:rPr lang="de-DE" dirty="0" smtClean="0"/>
              <a:t>Klinische Psychologie des Kindes- und Jugendalters</a:t>
            </a:r>
            <a:endParaRPr lang="de-DE" dirty="0"/>
          </a:p>
        </p:txBody>
      </p:sp>
      <p:pic>
        <p:nvPicPr>
          <p:cNvPr id="7" name="Bild 6" descr="Uni-Logo-2c.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470868"/>
            <a:ext cx="2414547" cy="387132"/>
          </a:xfrm>
          <a:prstGeom prst="rect">
            <a:avLst/>
          </a:prstGeom>
        </p:spPr>
      </p:pic>
    </p:spTree>
    <p:extLst>
      <p:ext uri="{BB962C8B-B14F-4D97-AF65-F5344CB8AC3E}">
        <p14:creationId xmlns:p14="http://schemas.microsoft.com/office/powerpoint/2010/main" val="166741027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4000" b="0" i="0" kern="1200">
          <a:solidFill>
            <a:schemeClr val="tx1"/>
          </a:solidFill>
          <a:latin typeface="Helvetica Light"/>
          <a:ea typeface="+mj-ea"/>
          <a:cs typeface="Helvetica Light"/>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Helvetica Light"/>
          <a:ea typeface="+mn-ea"/>
          <a:cs typeface="Helvetica Light"/>
        </a:defRPr>
      </a:lvl1pPr>
      <a:lvl2pPr marL="742950" indent="-285750" algn="l" defTabSz="457200" rtl="0" eaLnBrk="1" latinLnBrk="0" hangingPunct="1">
        <a:spcBef>
          <a:spcPct val="20000"/>
        </a:spcBef>
        <a:buFont typeface="Arial"/>
        <a:buChar char="–"/>
        <a:defRPr sz="2800" b="0" i="0" kern="1200">
          <a:solidFill>
            <a:schemeClr val="tx1"/>
          </a:solidFill>
          <a:latin typeface="Helvetica Light"/>
          <a:ea typeface="+mn-ea"/>
          <a:cs typeface="Helvetica Light"/>
        </a:defRPr>
      </a:lvl2pPr>
      <a:lvl3pPr marL="1143000" indent="-228600" algn="l" defTabSz="457200" rtl="0" eaLnBrk="1" latinLnBrk="0" hangingPunct="1">
        <a:spcBef>
          <a:spcPct val="20000"/>
        </a:spcBef>
        <a:buFont typeface="Arial"/>
        <a:buChar char="•"/>
        <a:defRPr sz="2400" b="0" i="0" kern="1200">
          <a:solidFill>
            <a:schemeClr val="tx1"/>
          </a:solidFill>
          <a:latin typeface="Helvetica Light"/>
          <a:ea typeface="+mn-ea"/>
          <a:cs typeface="Helvetica Light"/>
        </a:defRPr>
      </a:lvl3pPr>
      <a:lvl4pPr marL="1600200" indent="-228600" algn="l" defTabSz="457200" rtl="0" eaLnBrk="1" latinLnBrk="0" hangingPunct="1">
        <a:spcBef>
          <a:spcPct val="20000"/>
        </a:spcBef>
        <a:buFont typeface="Arial"/>
        <a:buChar char="–"/>
        <a:defRPr sz="2000" b="0" i="0" kern="1200">
          <a:solidFill>
            <a:schemeClr val="tx1"/>
          </a:solidFill>
          <a:latin typeface="Helvetica Light"/>
          <a:ea typeface="+mn-ea"/>
          <a:cs typeface="Helvetica Light"/>
        </a:defRPr>
      </a:lvl4pPr>
      <a:lvl5pPr marL="2057400" indent="-228600" algn="l" defTabSz="457200" rtl="0" eaLnBrk="1" latinLnBrk="0" hangingPunct="1">
        <a:spcBef>
          <a:spcPct val="20000"/>
        </a:spcBef>
        <a:buFont typeface="Arial"/>
        <a:buChar char="»"/>
        <a:defRPr sz="2000" b="0" i="0" kern="1200">
          <a:solidFill>
            <a:schemeClr val="tx1"/>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chart" Target="../charts/char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www.faustlos.de"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4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3.png"/><Relationship Id="rId7" Type="http://schemas.openxmlformats.org/officeDocument/2006/relationships/diagramColors" Target="../diagrams/colors1.xml"/><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diagramQuickStyle" Target="../diagrams/quickStyle1.xml"/><Relationship Id="rId11" Type="http://schemas.openxmlformats.org/officeDocument/2006/relationships/image" Target="../media/image46.png"/><Relationship Id="rId5" Type="http://schemas.openxmlformats.org/officeDocument/2006/relationships/diagramLayout" Target="../diagrams/layout1.xml"/><Relationship Id="rId10" Type="http://schemas.openxmlformats.org/officeDocument/2006/relationships/image" Target="../media/image45.png"/><Relationship Id="rId4" Type="http://schemas.openxmlformats.org/officeDocument/2006/relationships/diagramData" Target="../diagrams/data1.xml"/><Relationship Id="rId9" Type="http://schemas.openxmlformats.org/officeDocument/2006/relationships/image" Target="../media/image4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799" y="1395412"/>
            <a:ext cx="8126303" cy="1470025"/>
          </a:xfrm>
        </p:spPr>
        <p:txBody>
          <a:bodyPr>
            <a:noAutofit/>
          </a:bodyPr>
          <a:lstStyle/>
          <a:p>
            <a:pPr algn="ctr"/>
            <a:r>
              <a:rPr lang="de-DE" sz="3200" dirty="0"/>
              <a:t>Emotionale Kompetenzen und </a:t>
            </a:r>
            <a:r>
              <a:rPr lang="de-DE" sz="3200" dirty="0" smtClean="0"/>
              <a:t/>
            </a:r>
            <a:br>
              <a:rPr lang="de-DE" sz="3200" dirty="0" smtClean="0"/>
            </a:br>
            <a:r>
              <a:rPr lang="de-DE" sz="3200" dirty="0" smtClean="0"/>
              <a:t>psychische </a:t>
            </a:r>
            <a:r>
              <a:rPr lang="de-DE" sz="3200" dirty="0"/>
              <a:t>Störungen im </a:t>
            </a:r>
            <a:r>
              <a:rPr lang="de-DE" sz="3200" dirty="0" smtClean="0"/>
              <a:t/>
            </a:r>
            <a:br>
              <a:rPr lang="de-DE" sz="3200" dirty="0" smtClean="0"/>
            </a:br>
            <a:r>
              <a:rPr lang="de-DE" sz="3200" dirty="0" smtClean="0"/>
              <a:t>Kindes</a:t>
            </a:r>
            <a:r>
              <a:rPr lang="de-DE" sz="3200" dirty="0"/>
              <a:t>- Jugend-, und Erwachsenenalter: </a:t>
            </a:r>
            <a:r>
              <a:rPr lang="de-DE" sz="3200" dirty="0" smtClean="0"/>
              <a:t/>
            </a:r>
            <a:br>
              <a:rPr lang="de-DE" sz="3200" dirty="0" smtClean="0"/>
            </a:br>
            <a:r>
              <a:rPr lang="de-DE" sz="3200" dirty="0" smtClean="0"/>
              <a:t>Wie </a:t>
            </a:r>
            <a:r>
              <a:rPr lang="de-DE" sz="3200" dirty="0"/>
              <a:t>viel Emotionen braucht es in der Psychotherapie? </a:t>
            </a:r>
            <a:endParaRPr lang="de-CH" sz="3200" dirty="0"/>
          </a:p>
        </p:txBody>
      </p:sp>
      <p:sp>
        <p:nvSpPr>
          <p:cNvPr id="3" name="Untertitel 2"/>
          <p:cNvSpPr>
            <a:spLocks noGrp="1"/>
          </p:cNvSpPr>
          <p:nvPr>
            <p:ph type="subTitle" idx="1"/>
          </p:nvPr>
        </p:nvSpPr>
        <p:spPr>
          <a:xfrm>
            <a:off x="685800" y="3899463"/>
            <a:ext cx="7772400" cy="1752600"/>
          </a:xfrm>
        </p:spPr>
        <p:txBody>
          <a:bodyPr>
            <a:normAutofit/>
          </a:bodyPr>
          <a:lstStyle/>
          <a:p>
            <a:pPr algn="ctr"/>
            <a:r>
              <a:rPr lang="de-DE" sz="2000" dirty="0" smtClean="0"/>
              <a:t>Tina In-Albon </a:t>
            </a:r>
          </a:p>
          <a:p>
            <a:pPr algn="ctr"/>
            <a:r>
              <a:rPr lang="de-DE" sz="1800" dirty="0" smtClean="0"/>
              <a:t>Klinische Psychologie und Psychotherapie des Kindes- und Jugendalters</a:t>
            </a:r>
            <a:endParaRPr lang="de-DE" sz="1800" dirty="0"/>
          </a:p>
        </p:txBody>
      </p:sp>
    </p:spTree>
    <p:extLst>
      <p:ext uri="{BB962C8B-B14F-4D97-AF65-F5344CB8AC3E}">
        <p14:creationId xmlns:p14="http://schemas.microsoft.com/office/powerpoint/2010/main" val="1816289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Prozessmodell der Emotionsregulation</a:t>
            </a:r>
            <a:endParaRPr lang="de-DE" dirty="0"/>
          </a:p>
        </p:txBody>
      </p:sp>
      <p:pic>
        <p:nvPicPr>
          <p:cNvPr id="4" name="Bild 3" descr="Bildschirmfoto 2014-04-28 um 21.54.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473199"/>
            <a:ext cx="7725005" cy="4203713"/>
          </a:xfrm>
          <a:prstGeom prst="rect">
            <a:avLst/>
          </a:prstGeom>
        </p:spPr>
      </p:pic>
      <p:sp>
        <p:nvSpPr>
          <p:cNvPr id="5" name="Textfeld 4"/>
          <p:cNvSpPr txBox="1"/>
          <p:nvPr/>
        </p:nvSpPr>
        <p:spPr>
          <a:xfrm>
            <a:off x="6676419" y="6542820"/>
            <a:ext cx="2467581" cy="307777"/>
          </a:xfrm>
          <a:prstGeom prst="rect">
            <a:avLst/>
          </a:prstGeom>
          <a:noFill/>
        </p:spPr>
        <p:txBody>
          <a:bodyPr wrap="square" rtlCol="0">
            <a:spAutoFit/>
          </a:bodyPr>
          <a:lstStyle/>
          <a:p>
            <a:r>
              <a:rPr lang="de-DE" sz="1400" dirty="0" err="1" smtClean="0">
                <a:latin typeface="Helvetica Light"/>
                <a:cs typeface="Helvetica Light"/>
              </a:rPr>
              <a:t>Gross</a:t>
            </a:r>
            <a:r>
              <a:rPr lang="de-DE" sz="1400" dirty="0" smtClean="0">
                <a:latin typeface="Helvetica Light"/>
                <a:cs typeface="Helvetica Light"/>
              </a:rPr>
              <a:t> &amp; Thompson, 2007</a:t>
            </a:r>
            <a:endParaRPr lang="de-DE" sz="1400" dirty="0">
              <a:latin typeface="Helvetica Light"/>
              <a:cs typeface="Helvetica Light"/>
            </a:endParaRPr>
          </a:p>
        </p:txBody>
      </p:sp>
      <p:sp>
        <p:nvSpPr>
          <p:cNvPr id="6" name="Textfeld 5"/>
          <p:cNvSpPr txBox="1"/>
          <p:nvPr/>
        </p:nvSpPr>
        <p:spPr>
          <a:xfrm>
            <a:off x="7648222" y="0"/>
            <a:ext cx="1495778" cy="276999"/>
          </a:xfrm>
          <a:prstGeom prst="rect">
            <a:avLst/>
          </a:prstGeom>
          <a:noFill/>
        </p:spPr>
        <p:txBody>
          <a:bodyPr wrap="square" rtlCol="0">
            <a:spAutoFit/>
          </a:bodyPr>
          <a:lstStyle/>
          <a:p>
            <a:r>
              <a:rPr lang="de-DE" sz="1200" dirty="0" smtClean="0">
                <a:latin typeface="Helvetica Light"/>
                <a:cs typeface="Helvetica Light"/>
              </a:rPr>
              <a:t>Emotionsregulation</a:t>
            </a:r>
            <a:endParaRPr lang="de-DE" sz="1200" dirty="0">
              <a:latin typeface="Helvetica Light"/>
              <a:cs typeface="Helvetica Light"/>
            </a:endParaRPr>
          </a:p>
        </p:txBody>
      </p:sp>
    </p:spTree>
    <p:extLst>
      <p:ext uri="{BB962C8B-B14F-4D97-AF65-F5344CB8AC3E}">
        <p14:creationId xmlns:p14="http://schemas.microsoft.com/office/powerpoint/2010/main" val="38664968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1"/>
          <p:cNvGrpSpPr/>
          <p:nvPr/>
        </p:nvGrpSpPr>
        <p:grpSpPr>
          <a:xfrm>
            <a:off x="739355" y="1155543"/>
            <a:ext cx="7659238" cy="5337896"/>
            <a:chOff x="1391962" y="1567789"/>
            <a:chExt cx="6036752" cy="4539932"/>
          </a:xfrm>
        </p:grpSpPr>
        <p:sp>
          <p:nvSpPr>
            <p:cNvPr id="54" name="Rechteck 53"/>
            <p:cNvSpPr/>
            <p:nvPr/>
          </p:nvSpPr>
          <p:spPr>
            <a:xfrm>
              <a:off x="4644008" y="2636912"/>
              <a:ext cx="1296144" cy="3096344"/>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latin typeface="Helvetica Light"/>
                <a:cs typeface="Helvetica Light"/>
              </a:endParaRPr>
            </a:p>
          </p:txBody>
        </p:sp>
        <p:sp>
          <p:nvSpPr>
            <p:cNvPr id="53" name="Rechteck 52"/>
            <p:cNvSpPr/>
            <p:nvPr/>
          </p:nvSpPr>
          <p:spPr>
            <a:xfrm>
              <a:off x="3715484" y="2636913"/>
              <a:ext cx="928524" cy="3096344"/>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latin typeface="Helvetica Light"/>
                <a:cs typeface="Helvetica Light"/>
              </a:endParaRPr>
            </a:p>
          </p:txBody>
        </p:sp>
        <p:sp>
          <p:nvSpPr>
            <p:cNvPr id="52" name="Rechteck 51"/>
            <p:cNvSpPr/>
            <p:nvPr/>
          </p:nvSpPr>
          <p:spPr>
            <a:xfrm>
              <a:off x="2763311" y="2636913"/>
              <a:ext cx="952173" cy="3096344"/>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latin typeface="Helvetica Light"/>
                <a:cs typeface="Helvetica Light"/>
              </a:endParaRPr>
            </a:p>
          </p:txBody>
        </p:sp>
        <p:sp>
          <p:nvSpPr>
            <p:cNvPr id="51" name="Rechteck 50"/>
            <p:cNvSpPr/>
            <p:nvPr/>
          </p:nvSpPr>
          <p:spPr>
            <a:xfrm>
              <a:off x="1799059" y="2636912"/>
              <a:ext cx="964254" cy="3096344"/>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latin typeface="Helvetica Light"/>
                <a:cs typeface="Helvetica Light"/>
              </a:endParaRPr>
            </a:p>
          </p:txBody>
        </p:sp>
        <p:cxnSp>
          <p:nvCxnSpPr>
            <p:cNvPr id="6" name="Gerade Verbindung mit Pfeil 5"/>
            <p:cNvCxnSpPr/>
            <p:nvPr/>
          </p:nvCxnSpPr>
          <p:spPr>
            <a:xfrm flipV="1">
              <a:off x="1799058" y="2564904"/>
              <a:ext cx="0" cy="316835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 name="Gerade Verbindung mit Pfeil 7"/>
            <p:cNvCxnSpPr/>
            <p:nvPr/>
          </p:nvCxnSpPr>
          <p:spPr>
            <a:xfrm>
              <a:off x="1799058" y="5733256"/>
              <a:ext cx="410445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Gerade Verbindung mit Pfeil 11"/>
            <p:cNvCxnSpPr/>
            <p:nvPr/>
          </p:nvCxnSpPr>
          <p:spPr>
            <a:xfrm flipV="1">
              <a:off x="2528768" y="3683217"/>
              <a:ext cx="3339376" cy="1161343"/>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4" name="Gerade Verbindung mit Pfeil 13"/>
            <p:cNvCxnSpPr/>
            <p:nvPr/>
          </p:nvCxnSpPr>
          <p:spPr>
            <a:xfrm>
              <a:off x="1799058" y="2834325"/>
              <a:ext cx="2769301" cy="794597"/>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5" name="Textfeld 14"/>
            <p:cNvSpPr txBox="1"/>
            <p:nvPr/>
          </p:nvSpPr>
          <p:spPr>
            <a:xfrm>
              <a:off x="5940152" y="5605172"/>
              <a:ext cx="1050827" cy="261767"/>
            </a:xfrm>
            <a:prstGeom prst="rect">
              <a:avLst/>
            </a:prstGeom>
            <a:noFill/>
          </p:spPr>
          <p:txBody>
            <a:bodyPr wrap="square" rtlCol="0">
              <a:spAutoFit/>
            </a:bodyPr>
            <a:lstStyle/>
            <a:p>
              <a:r>
                <a:rPr lang="de-DE" sz="1400" dirty="0" smtClean="0">
                  <a:latin typeface="Helvetica Light"/>
                  <a:cs typeface="Helvetica Light"/>
                </a:rPr>
                <a:t>Alter</a:t>
              </a:r>
              <a:endParaRPr lang="de-DE" sz="1400" dirty="0">
                <a:latin typeface="Helvetica Light"/>
                <a:cs typeface="Helvetica Light"/>
              </a:endParaRPr>
            </a:p>
          </p:txBody>
        </p:sp>
        <p:cxnSp>
          <p:nvCxnSpPr>
            <p:cNvPr id="17" name="Gerade Verbindung 16"/>
            <p:cNvCxnSpPr/>
            <p:nvPr/>
          </p:nvCxnSpPr>
          <p:spPr>
            <a:xfrm>
              <a:off x="2183977" y="5661248"/>
              <a:ext cx="0" cy="144016"/>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Gerade Verbindung 18"/>
            <p:cNvCxnSpPr/>
            <p:nvPr/>
          </p:nvCxnSpPr>
          <p:spPr>
            <a:xfrm>
              <a:off x="3107162" y="5674611"/>
              <a:ext cx="0" cy="144016"/>
            </a:xfrm>
            <a:prstGeom prst="line">
              <a:avLst/>
            </a:prstGeom>
            <a:ln w="12700"/>
          </p:spPr>
          <p:style>
            <a:lnRef idx="1">
              <a:schemeClr val="dk1"/>
            </a:lnRef>
            <a:fillRef idx="0">
              <a:schemeClr val="dk1"/>
            </a:fillRef>
            <a:effectRef idx="0">
              <a:schemeClr val="dk1"/>
            </a:effectRef>
            <a:fontRef idx="minor">
              <a:schemeClr val="tx1"/>
            </a:fontRef>
          </p:style>
        </p:cxnSp>
        <p:sp>
          <p:nvSpPr>
            <p:cNvPr id="25" name="Textfeld 24"/>
            <p:cNvSpPr txBox="1"/>
            <p:nvPr/>
          </p:nvSpPr>
          <p:spPr>
            <a:xfrm>
              <a:off x="1670320" y="5845954"/>
              <a:ext cx="1050827" cy="261767"/>
            </a:xfrm>
            <a:prstGeom prst="rect">
              <a:avLst/>
            </a:prstGeom>
            <a:noFill/>
          </p:spPr>
          <p:txBody>
            <a:bodyPr wrap="square" rtlCol="0">
              <a:spAutoFit/>
            </a:bodyPr>
            <a:lstStyle/>
            <a:p>
              <a:r>
                <a:rPr lang="de-DE" sz="1400" dirty="0" smtClean="0">
                  <a:latin typeface="Helvetica Light"/>
                  <a:cs typeface="Helvetica Light"/>
                </a:rPr>
                <a:t>Säuglingsalter</a:t>
              </a:r>
              <a:endParaRPr lang="de-DE" sz="1400" dirty="0">
                <a:latin typeface="Helvetica Light"/>
                <a:cs typeface="Helvetica Light"/>
              </a:endParaRPr>
            </a:p>
          </p:txBody>
        </p:sp>
        <p:sp>
          <p:nvSpPr>
            <p:cNvPr id="26" name="Textfeld 25"/>
            <p:cNvSpPr txBox="1"/>
            <p:nvPr/>
          </p:nvSpPr>
          <p:spPr>
            <a:xfrm>
              <a:off x="2669641" y="5845954"/>
              <a:ext cx="1050827" cy="261767"/>
            </a:xfrm>
            <a:prstGeom prst="rect">
              <a:avLst/>
            </a:prstGeom>
            <a:noFill/>
          </p:spPr>
          <p:txBody>
            <a:bodyPr wrap="square" rtlCol="0">
              <a:spAutoFit/>
            </a:bodyPr>
            <a:lstStyle/>
            <a:p>
              <a:r>
                <a:rPr lang="de-DE" sz="1400" dirty="0" smtClean="0">
                  <a:latin typeface="Helvetica Light"/>
                  <a:cs typeface="Helvetica Light"/>
                </a:rPr>
                <a:t>Kleinkindalter</a:t>
              </a:r>
            </a:p>
          </p:txBody>
        </p:sp>
        <p:sp>
          <p:nvSpPr>
            <p:cNvPr id="3" name="Textfeld 2"/>
            <p:cNvSpPr txBox="1"/>
            <p:nvPr/>
          </p:nvSpPr>
          <p:spPr>
            <a:xfrm rot="782576">
              <a:off x="2151061" y="2846336"/>
              <a:ext cx="1747606" cy="261767"/>
            </a:xfrm>
            <a:prstGeom prst="rect">
              <a:avLst/>
            </a:prstGeom>
            <a:noFill/>
          </p:spPr>
          <p:txBody>
            <a:bodyPr wrap="square" rtlCol="0">
              <a:spAutoFit/>
            </a:bodyPr>
            <a:lstStyle/>
            <a:p>
              <a:r>
                <a:rPr lang="de-DE" sz="1400" dirty="0" smtClean="0">
                  <a:ln>
                    <a:solidFill>
                      <a:schemeClr val="accent3">
                        <a:lumMod val="50000"/>
                      </a:schemeClr>
                    </a:solidFill>
                  </a:ln>
                  <a:solidFill>
                    <a:schemeClr val="accent3">
                      <a:lumMod val="75000"/>
                    </a:schemeClr>
                  </a:solidFill>
                  <a:latin typeface="Helvetica Light"/>
                  <a:cs typeface="Helvetica Light"/>
                </a:rPr>
                <a:t>Interpsychische ER</a:t>
              </a:r>
              <a:endParaRPr lang="de-DE" sz="1400" dirty="0">
                <a:ln>
                  <a:solidFill>
                    <a:schemeClr val="accent3">
                      <a:lumMod val="50000"/>
                    </a:schemeClr>
                  </a:solidFill>
                </a:ln>
                <a:solidFill>
                  <a:schemeClr val="accent3">
                    <a:lumMod val="75000"/>
                  </a:schemeClr>
                </a:solidFill>
                <a:latin typeface="Helvetica Light"/>
                <a:cs typeface="Helvetica Light"/>
              </a:endParaRPr>
            </a:p>
          </p:txBody>
        </p:sp>
        <p:sp>
          <p:nvSpPr>
            <p:cNvPr id="13" name="Textfeld 12"/>
            <p:cNvSpPr txBox="1"/>
            <p:nvPr/>
          </p:nvSpPr>
          <p:spPr>
            <a:xfrm rot="20474529">
              <a:off x="3341795" y="4280372"/>
              <a:ext cx="1807454" cy="261767"/>
            </a:xfrm>
            <a:prstGeom prst="rect">
              <a:avLst/>
            </a:prstGeom>
            <a:noFill/>
          </p:spPr>
          <p:txBody>
            <a:bodyPr wrap="square" rtlCol="0">
              <a:spAutoFit/>
            </a:bodyPr>
            <a:lstStyle/>
            <a:p>
              <a:r>
                <a:rPr lang="de-DE" sz="1400" dirty="0" smtClean="0">
                  <a:ln>
                    <a:solidFill>
                      <a:schemeClr val="accent5">
                        <a:lumMod val="50000"/>
                      </a:schemeClr>
                    </a:solidFill>
                  </a:ln>
                  <a:solidFill>
                    <a:schemeClr val="accent5">
                      <a:lumMod val="75000"/>
                    </a:schemeClr>
                  </a:solidFill>
                  <a:latin typeface="Helvetica Light"/>
                  <a:cs typeface="Helvetica Light"/>
                </a:rPr>
                <a:t>Intrapsychische ER</a:t>
              </a:r>
              <a:endParaRPr lang="de-DE" sz="1400" dirty="0">
                <a:ln>
                  <a:solidFill>
                    <a:schemeClr val="accent5">
                      <a:lumMod val="50000"/>
                    </a:schemeClr>
                  </a:solidFill>
                </a:ln>
                <a:solidFill>
                  <a:schemeClr val="accent5">
                    <a:lumMod val="75000"/>
                  </a:schemeClr>
                </a:solidFill>
                <a:latin typeface="Helvetica Light"/>
                <a:cs typeface="Helvetica Light"/>
              </a:endParaRPr>
            </a:p>
          </p:txBody>
        </p:sp>
        <p:sp>
          <p:nvSpPr>
            <p:cNvPr id="16" name="Textfeld 15"/>
            <p:cNvSpPr txBox="1"/>
            <p:nvPr/>
          </p:nvSpPr>
          <p:spPr>
            <a:xfrm rot="16200000">
              <a:off x="685160" y="3631746"/>
              <a:ext cx="1656184" cy="242579"/>
            </a:xfrm>
            <a:prstGeom prst="rect">
              <a:avLst/>
            </a:prstGeom>
            <a:noFill/>
          </p:spPr>
          <p:txBody>
            <a:bodyPr wrap="square" rtlCol="0">
              <a:spAutoFit/>
            </a:bodyPr>
            <a:lstStyle/>
            <a:p>
              <a:r>
                <a:rPr lang="de-DE" sz="1400" dirty="0" smtClean="0">
                  <a:latin typeface="Helvetica Light"/>
                  <a:cs typeface="Helvetica Light"/>
                </a:rPr>
                <a:t>Regulationsstrategien</a:t>
              </a:r>
              <a:endParaRPr lang="de-DE" sz="1400" dirty="0">
                <a:latin typeface="Helvetica Light"/>
                <a:cs typeface="Helvetica Light"/>
              </a:endParaRPr>
            </a:p>
          </p:txBody>
        </p:sp>
        <p:sp>
          <p:nvSpPr>
            <p:cNvPr id="4" name="Pfeil nach unten 3"/>
            <p:cNvSpPr/>
            <p:nvPr/>
          </p:nvSpPr>
          <p:spPr>
            <a:xfrm>
              <a:off x="2051720" y="1567789"/>
              <a:ext cx="3888432" cy="864096"/>
            </a:xfrm>
            <a:prstGeom prst="down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de-DE" sz="1400">
                <a:latin typeface="Helvetica Light"/>
                <a:cs typeface="Helvetica Light"/>
              </a:endParaRPr>
            </a:p>
          </p:txBody>
        </p:sp>
        <p:sp>
          <p:nvSpPr>
            <p:cNvPr id="9" name="Textfeld 8"/>
            <p:cNvSpPr txBox="1"/>
            <p:nvPr/>
          </p:nvSpPr>
          <p:spPr>
            <a:xfrm>
              <a:off x="3107162" y="1650371"/>
              <a:ext cx="1808430" cy="628241"/>
            </a:xfrm>
            <a:prstGeom prst="rect">
              <a:avLst/>
            </a:prstGeom>
            <a:noFill/>
          </p:spPr>
          <p:txBody>
            <a:bodyPr wrap="square" rtlCol="0">
              <a:spAutoFit/>
            </a:bodyPr>
            <a:lstStyle/>
            <a:p>
              <a:r>
                <a:rPr lang="de-DE" sz="1400" dirty="0" smtClean="0">
                  <a:latin typeface="Helvetica Light"/>
                  <a:cs typeface="Helvetica Light"/>
                </a:rPr>
                <a:t>Temperament, familiäre Faktoren, (z.B. Bindung), soziales Umfeld</a:t>
              </a:r>
              <a:endParaRPr lang="de-DE" sz="1400" dirty="0">
                <a:latin typeface="Helvetica Light"/>
                <a:cs typeface="Helvetica Light"/>
              </a:endParaRPr>
            </a:p>
          </p:txBody>
        </p:sp>
        <p:cxnSp>
          <p:nvCxnSpPr>
            <p:cNvPr id="32" name="Gerade Verbindung 31"/>
            <p:cNvCxnSpPr/>
            <p:nvPr/>
          </p:nvCxnSpPr>
          <p:spPr>
            <a:xfrm>
              <a:off x="4179385" y="5661249"/>
              <a:ext cx="0" cy="144016"/>
            </a:xfrm>
            <a:prstGeom prst="line">
              <a:avLst/>
            </a:prstGeom>
            <a:ln w="12700"/>
          </p:spPr>
          <p:style>
            <a:lnRef idx="1">
              <a:schemeClr val="dk1"/>
            </a:lnRef>
            <a:fillRef idx="0">
              <a:schemeClr val="dk1"/>
            </a:fillRef>
            <a:effectRef idx="0">
              <a:schemeClr val="dk1"/>
            </a:effectRef>
            <a:fontRef idx="minor">
              <a:schemeClr val="tx1"/>
            </a:fontRef>
          </p:style>
        </p:cxnSp>
        <p:sp>
          <p:nvSpPr>
            <p:cNvPr id="39" name="Textfeld 38"/>
            <p:cNvSpPr txBox="1"/>
            <p:nvPr/>
          </p:nvSpPr>
          <p:spPr>
            <a:xfrm>
              <a:off x="5940152" y="2852936"/>
              <a:ext cx="1440160" cy="628241"/>
            </a:xfrm>
            <a:prstGeom prst="rect">
              <a:avLst/>
            </a:prstGeom>
            <a:noFill/>
          </p:spPr>
          <p:txBody>
            <a:bodyPr wrap="square" rtlCol="0">
              <a:spAutoFit/>
            </a:bodyPr>
            <a:lstStyle/>
            <a:p>
              <a:r>
                <a:rPr lang="de-DE" sz="1400" dirty="0" smtClean="0">
                  <a:ln>
                    <a:solidFill>
                      <a:schemeClr val="accent3">
                        <a:lumMod val="75000"/>
                      </a:schemeClr>
                    </a:solidFill>
                  </a:ln>
                  <a:latin typeface="Helvetica Light"/>
                  <a:cs typeface="Helvetica Light"/>
                </a:rPr>
                <a:t>Strategien</a:t>
              </a:r>
            </a:p>
            <a:p>
              <a:r>
                <a:rPr lang="de-DE" sz="1400" u="sng" dirty="0" smtClean="0">
                  <a:ln>
                    <a:solidFill>
                      <a:schemeClr val="accent3">
                        <a:lumMod val="75000"/>
                      </a:schemeClr>
                    </a:solidFill>
                  </a:ln>
                  <a:latin typeface="Helvetica Light"/>
                  <a:cs typeface="Helvetica Light"/>
                </a:rPr>
                <a:t>Inter</a:t>
              </a:r>
              <a:r>
                <a:rPr lang="de-DE" sz="1400" dirty="0" smtClean="0">
                  <a:ln>
                    <a:solidFill>
                      <a:schemeClr val="accent3">
                        <a:lumMod val="75000"/>
                      </a:schemeClr>
                    </a:solidFill>
                  </a:ln>
                  <a:latin typeface="Helvetica Light"/>
                  <a:cs typeface="Helvetica Light"/>
                </a:rPr>
                <a:t>psychischer Emotionsregulation</a:t>
              </a:r>
              <a:endParaRPr lang="de-DE" sz="1400" dirty="0">
                <a:ln>
                  <a:solidFill>
                    <a:schemeClr val="accent3">
                      <a:lumMod val="75000"/>
                    </a:schemeClr>
                  </a:solidFill>
                </a:ln>
                <a:latin typeface="Helvetica Light"/>
                <a:cs typeface="Helvetica Light"/>
              </a:endParaRPr>
            </a:p>
          </p:txBody>
        </p:sp>
        <p:sp>
          <p:nvSpPr>
            <p:cNvPr id="40" name="Textfeld 39"/>
            <p:cNvSpPr txBox="1"/>
            <p:nvPr/>
          </p:nvSpPr>
          <p:spPr>
            <a:xfrm>
              <a:off x="6032010" y="4844560"/>
              <a:ext cx="1396704" cy="628241"/>
            </a:xfrm>
            <a:prstGeom prst="rect">
              <a:avLst/>
            </a:prstGeom>
            <a:noFill/>
          </p:spPr>
          <p:txBody>
            <a:bodyPr wrap="square" rtlCol="0">
              <a:spAutoFit/>
            </a:bodyPr>
            <a:lstStyle/>
            <a:p>
              <a:r>
                <a:rPr lang="de-DE" sz="1400" dirty="0" smtClean="0">
                  <a:ln>
                    <a:solidFill>
                      <a:schemeClr val="accent5">
                        <a:lumMod val="75000"/>
                      </a:schemeClr>
                    </a:solidFill>
                  </a:ln>
                  <a:latin typeface="Helvetica Light"/>
                  <a:cs typeface="Helvetica Light"/>
                </a:rPr>
                <a:t>Strategien</a:t>
              </a:r>
            </a:p>
            <a:p>
              <a:r>
                <a:rPr lang="de-DE" sz="1400" u="sng" dirty="0" smtClean="0">
                  <a:ln>
                    <a:solidFill>
                      <a:schemeClr val="accent5">
                        <a:lumMod val="75000"/>
                      </a:schemeClr>
                    </a:solidFill>
                  </a:ln>
                  <a:latin typeface="Helvetica Light"/>
                  <a:cs typeface="Helvetica Light"/>
                </a:rPr>
                <a:t>intra</a:t>
              </a:r>
              <a:r>
                <a:rPr lang="de-DE" sz="1400" dirty="0" smtClean="0">
                  <a:ln>
                    <a:solidFill>
                      <a:schemeClr val="accent5">
                        <a:lumMod val="75000"/>
                      </a:schemeClr>
                    </a:solidFill>
                  </a:ln>
                  <a:latin typeface="Helvetica Light"/>
                  <a:cs typeface="Helvetica Light"/>
                </a:rPr>
                <a:t>psychischer Emotionsregulation </a:t>
              </a:r>
              <a:endParaRPr lang="de-DE" sz="1400" dirty="0">
                <a:ln>
                  <a:solidFill>
                    <a:schemeClr val="accent5">
                      <a:lumMod val="75000"/>
                    </a:schemeClr>
                  </a:solidFill>
                </a:ln>
                <a:latin typeface="Helvetica Light"/>
                <a:cs typeface="Helvetica Light"/>
              </a:endParaRPr>
            </a:p>
          </p:txBody>
        </p:sp>
        <p:sp>
          <p:nvSpPr>
            <p:cNvPr id="41" name="Textfeld 40"/>
            <p:cNvSpPr txBox="1"/>
            <p:nvPr/>
          </p:nvSpPr>
          <p:spPr>
            <a:xfrm>
              <a:off x="3743908" y="5845954"/>
              <a:ext cx="1050827" cy="261767"/>
            </a:xfrm>
            <a:prstGeom prst="rect">
              <a:avLst/>
            </a:prstGeom>
            <a:noFill/>
          </p:spPr>
          <p:txBody>
            <a:bodyPr wrap="square" rtlCol="0">
              <a:spAutoFit/>
            </a:bodyPr>
            <a:lstStyle/>
            <a:p>
              <a:r>
                <a:rPr lang="de-DE" sz="1400" dirty="0" smtClean="0">
                  <a:latin typeface="Helvetica Light"/>
                  <a:cs typeface="Helvetica Light"/>
                </a:rPr>
                <a:t>Vorschulalter</a:t>
              </a:r>
            </a:p>
          </p:txBody>
        </p:sp>
        <p:cxnSp>
          <p:nvCxnSpPr>
            <p:cNvPr id="42" name="Gerade Verbindung 41"/>
            <p:cNvCxnSpPr/>
            <p:nvPr/>
          </p:nvCxnSpPr>
          <p:spPr>
            <a:xfrm>
              <a:off x="5148064" y="5661249"/>
              <a:ext cx="0" cy="144016"/>
            </a:xfrm>
            <a:prstGeom prst="line">
              <a:avLst/>
            </a:prstGeom>
            <a:ln w="12700"/>
          </p:spPr>
          <p:style>
            <a:lnRef idx="1">
              <a:schemeClr val="dk1"/>
            </a:lnRef>
            <a:fillRef idx="0">
              <a:schemeClr val="dk1"/>
            </a:fillRef>
            <a:effectRef idx="0">
              <a:schemeClr val="dk1"/>
            </a:effectRef>
            <a:fontRef idx="minor">
              <a:schemeClr val="tx1"/>
            </a:fontRef>
          </p:style>
        </p:cxnSp>
        <p:sp>
          <p:nvSpPr>
            <p:cNvPr id="43" name="Textfeld 42"/>
            <p:cNvSpPr txBox="1"/>
            <p:nvPr/>
          </p:nvSpPr>
          <p:spPr>
            <a:xfrm>
              <a:off x="4817316" y="5828182"/>
              <a:ext cx="1050827" cy="261767"/>
            </a:xfrm>
            <a:prstGeom prst="rect">
              <a:avLst/>
            </a:prstGeom>
            <a:noFill/>
          </p:spPr>
          <p:txBody>
            <a:bodyPr wrap="square" rtlCol="0">
              <a:spAutoFit/>
            </a:bodyPr>
            <a:lstStyle/>
            <a:p>
              <a:r>
                <a:rPr lang="de-DE" sz="1400" dirty="0" smtClean="0">
                  <a:latin typeface="Helvetica Light"/>
                  <a:cs typeface="Helvetica Light"/>
                </a:rPr>
                <a:t>Schulalter</a:t>
              </a:r>
            </a:p>
          </p:txBody>
        </p:sp>
        <p:sp>
          <p:nvSpPr>
            <p:cNvPr id="45" name="Textfeld 44"/>
            <p:cNvSpPr txBox="1"/>
            <p:nvPr/>
          </p:nvSpPr>
          <p:spPr>
            <a:xfrm>
              <a:off x="2042010" y="4983059"/>
              <a:ext cx="936105" cy="445004"/>
            </a:xfrm>
            <a:prstGeom prst="rect">
              <a:avLst/>
            </a:prstGeom>
            <a:noFill/>
          </p:spPr>
          <p:txBody>
            <a:bodyPr wrap="square" rtlCol="0">
              <a:spAutoFit/>
            </a:bodyPr>
            <a:lstStyle/>
            <a:p>
              <a:r>
                <a:rPr lang="de-DE" sz="1400" dirty="0" smtClean="0">
                  <a:ln>
                    <a:solidFill>
                      <a:schemeClr val="accent5">
                        <a:lumMod val="75000"/>
                      </a:schemeClr>
                    </a:solidFill>
                  </a:ln>
                  <a:latin typeface="Helvetica Light"/>
                  <a:cs typeface="Helvetica Light"/>
                </a:rPr>
                <a:t>Saugen</a:t>
              </a:r>
            </a:p>
            <a:p>
              <a:r>
                <a:rPr lang="de-DE" sz="1400" dirty="0">
                  <a:ln>
                    <a:solidFill>
                      <a:schemeClr val="accent5">
                        <a:lumMod val="75000"/>
                      </a:schemeClr>
                    </a:solidFill>
                  </a:ln>
                  <a:latin typeface="Helvetica Light"/>
                  <a:cs typeface="Helvetica Light"/>
                </a:rPr>
                <a:t>A</a:t>
              </a:r>
              <a:r>
                <a:rPr lang="de-DE" sz="1400" dirty="0" smtClean="0">
                  <a:ln>
                    <a:solidFill>
                      <a:schemeClr val="accent5">
                        <a:lumMod val="75000"/>
                      </a:schemeClr>
                    </a:solidFill>
                  </a:ln>
                  <a:latin typeface="Helvetica Light"/>
                  <a:cs typeface="Helvetica Light"/>
                </a:rPr>
                <a:t>bwenden</a:t>
              </a:r>
              <a:endParaRPr lang="de-DE" sz="1400" dirty="0">
                <a:ln>
                  <a:solidFill>
                    <a:schemeClr val="accent5">
                      <a:lumMod val="75000"/>
                    </a:schemeClr>
                  </a:solidFill>
                </a:ln>
                <a:latin typeface="Helvetica Light"/>
                <a:cs typeface="Helvetica Light"/>
              </a:endParaRPr>
            </a:p>
          </p:txBody>
        </p:sp>
        <p:sp>
          <p:nvSpPr>
            <p:cNvPr id="46" name="Textfeld 45"/>
            <p:cNvSpPr txBox="1"/>
            <p:nvPr/>
          </p:nvSpPr>
          <p:spPr>
            <a:xfrm>
              <a:off x="2978115" y="4983059"/>
              <a:ext cx="1474738" cy="628241"/>
            </a:xfrm>
            <a:prstGeom prst="rect">
              <a:avLst/>
            </a:prstGeom>
            <a:noFill/>
          </p:spPr>
          <p:txBody>
            <a:bodyPr wrap="square" rtlCol="0">
              <a:spAutoFit/>
            </a:bodyPr>
            <a:lstStyle/>
            <a:p>
              <a:r>
                <a:rPr lang="de-DE" sz="1400" dirty="0" smtClean="0">
                  <a:ln>
                    <a:solidFill>
                      <a:schemeClr val="accent5">
                        <a:lumMod val="75000"/>
                      </a:schemeClr>
                    </a:solidFill>
                  </a:ln>
                  <a:latin typeface="Helvetica Light"/>
                  <a:cs typeface="Helvetica Light"/>
                </a:rPr>
                <a:t>Rückzug</a:t>
              </a:r>
            </a:p>
            <a:p>
              <a:r>
                <a:rPr lang="de-DE" sz="1400" dirty="0" smtClean="0">
                  <a:ln>
                    <a:solidFill>
                      <a:schemeClr val="accent5">
                        <a:lumMod val="75000"/>
                      </a:schemeClr>
                    </a:solidFill>
                  </a:ln>
                  <a:latin typeface="Helvetica Light"/>
                  <a:cs typeface="Helvetica Light"/>
                </a:rPr>
                <a:t>Aufmerksamkeits - </a:t>
              </a:r>
              <a:r>
                <a:rPr lang="de-DE" sz="1400" dirty="0" err="1" smtClean="0">
                  <a:ln>
                    <a:solidFill>
                      <a:schemeClr val="accent5">
                        <a:lumMod val="75000"/>
                      </a:schemeClr>
                    </a:solidFill>
                  </a:ln>
                  <a:latin typeface="Helvetica Light"/>
                  <a:cs typeface="Helvetica Light"/>
                </a:rPr>
                <a:t>lenkung</a:t>
              </a:r>
              <a:endParaRPr lang="de-DE" sz="1400" dirty="0" smtClean="0">
                <a:ln>
                  <a:solidFill>
                    <a:schemeClr val="accent5">
                      <a:lumMod val="75000"/>
                    </a:schemeClr>
                  </a:solidFill>
                </a:ln>
                <a:latin typeface="Helvetica Light"/>
                <a:cs typeface="Helvetica Light"/>
              </a:endParaRPr>
            </a:p>
          </p:txBody>
        </p:sp>
        <p:sp>
          <p:nvSpPr>
            <p:cNvPr id="47" name="Textfeld 46"/>
            <p:cNvSpPr txBox="1"/>
            <p:nvPr/>
          </p:nvSpPr>
          <p:spPr>
            <a:xfrm>
              <a:off x="4452852" y="4858360"/>
              <a:ext cx="1579158" cy="811477"/>
            </a:xfrm>
            <a:prstGeom prst="rect">
              <a:avLst/>
            </a:prstGeom>
            <a:noFill/>
          </p:spPr>
          <p:txBody>
            <a:bodyPr wrap="square" rtlCol="0">
              <a:spAutoFit/>
            </a:bodyPr>
            <a:lstStyle/>
            <a:p>
              <a:r>
                <a:rPr lang="de-DE" sz="1400" dirty="0" smtClean="0">
                  <a:ln>
                    <a:solidFill>
                      <a:schemeClr val="accent5">
                        <a:lumMod val="75000"/>
                      </a:schemeClr>
                    </a:solidFill>
                  </a:ln>
                  <a:latin typeface="Helvetica Light"/>
                  <a:cs typeface="Helvetica Light"/>
                </a:rPr>
                <a:t>Kognitive Strategien, </a:t>
              </a:r>
              <a:r>
                <a:rPr lang="de-DE" sz="1400" dirty="0" err="1" smtClean="0">
                  <a:ln>
                    <a:solidFill>
                      <a:schemeClr val="accent5">
                        <a:lumMod val="75000"/>
                      </a:schemeClr>
                    </a:solidFill>
                  </a:ln>
                  <a:latin typeface="Helvetica Light"/>
                  <a:cs typeface="Helvetica Light"/>
                </a:rPr>
                <a:t>körperl</a:t>
              </a:r>
              <a:r>
                <a:rPr lang="de-DE" sz="1400" dirty="0" smtClean="0">
                  <a:ln>
                    <a:solidFill>
                      <a:schemeClr val="accent5">
                        <a:lumMod val="75000"/>
                      </a:schemeClr>
                    </a:solidFill>
                  </a:ln>
                  <a:latin typeface="Helvetica Light"/>
                  <a:cs typeface="Helvetica Light"/>
                </a:rPr>
                <a:t>. Ausagieren</a:t>
              </a:r>
            </a:p>
            <a:p>
              <a:r>
                <a:rPr lang="de-DE" sz="1400" dirty="0" smtClean="0">
                  <a:ln>
                    <a:solidFill>
                      <a:schemeClr val="accent5">
                        <a:lumMod val="75000"/>
                      </a:schemeClr>
                    </a:solidFill>
                  </a:ln>
                  <a:latin typeface="Helvetica Light"/>
                  <a:cs typeface="Helvetica Light"/>
                </a:rPr>
                <a:t>Maskierung Emotionen</a:t>
              </a:r>
            </a:p>
            <a:p>
              <a:r>
                <a:rPr lang="de-DE" sz="1400" dirty="0" smtClean="0">
                  <a:ln>
                    <a:solidFill>
                      <a:schemeClr val="accent5">
                        <a:lumMod val="75000"/>
                      </a:schemeClr>
                    </a:solidFill>
                  </a:ln>
                  <a:latin typeface="Helvetica Light"/>
                  <a:cs typeface="Helvetica Light"/>
                </a:rPr>
                <a:t>Vokalisation</a:t>
              </a:r>
            </a:p>
          </p:txBody>
        </p:sp>
        <p:sp>
          <p:nvSpPr>
            <p:cNvPr id="48" name="Textfeld 47"/>
            <p:cNvSpPr txBox="1"/>
            <p:nvPr/>
          </p:nvSpPr>
          <p:spPr>
            <a:xfrm>
              <a:off x="1815306" y="3070402"/>
              <a:ext cx="1081835" cy="811477"/>
            </a:xfrm>
            <a:prstGeom prst="rect">
              <a:avLst/>
            </a:prstGeom>
            <a:noFill/>
          </p:spPr>
          <p:txBody>
            <a:bodyPr wrap="square" rtlCol="0">
              <a:spAutoFit/>
            </a:bodyPr>
            <a:lstStyle/>
            <a:p>
              <a:r>
                <a:rPr lang="de-DE" sz="1400" dirty="0" smtClean="0">
                  <a:ln>
                    <a:solidFill>
                      <a:schemeClr val="accent3">
                        <a:lumMod val="75000"/>
                      </a:schemeClr>
                    </a:solidFill>
                  </a:ln>
                  <a:latin typeface="Helvetica Light"/>
                  <a:cs typeface="Helvetica Light"/>
                </a:rPr>
                <a:t>Weinen für Schutz und Beruhigung</a:t>
              </a:r>
            </a:p>
            <a:p>
              <a:endParaRPr lang="de-DE" sz="1400" dirty="0">
                <a:ln>
                  <a:solidFill>
                    <a:schemeClr val="accent3">
                      <a:lumMod val="75000"/>
                    </a:schemeClr>
                  </a:solidFill>
                </a:ln>
                <a:latin typeface="Helvetica Light"/>
                <a:cs typeface="Helvetica Light"/>
              </a:endParaRPr>
            </a:p>
          </p:txBody>
        </p:sp>
        <p:sp>
          <p:nvSpPr>
            <p:cNvPr id="49" name="Textfeld 48"/>
            <p:cNvSpPr txBox="1"/>
            <p:nvPr/>
          </p:nvSpPr>
          <p:spPr>
            <a:xfrm>
              <a:off x="3715484" y="2925133"/>
              <a:ext cx="1200107" cy="445004"/>
            </a:xfrm>
            <a:prstGeom prst="rect">
              <a:avLst/>
            </a:prstGeom>
            <a:noFill/>
          </p:spPr>
          <p:txBody>
            <a:bodyPr wrap="square" rtlCol="0">
              <a:spAutoFit/>
            </a:bodyPr>
            <a:lstStyle/>
            <a:p>
              <a:r>
                <a:rPr lang="de-DE" sz="1400" dirty="0" smtClean="0">
                  <a:ln>
                    <a:solidFill>
                      <a:schemeClr val="accent3">
                        <a:lumMod val="75000"/>
                      </a:schemeClr>
                    </a:solidFill>
                  </a:ln>
                  <a:latin typeface="Helvetica Light"/>
                  <a:cs typeface="Helvetica Light"/>
                </a:rPr>
                <a:t>Unterstützung holen</a:t>
              </a:r>
              <a:endParaRPr lang="de-DE" sz="1400" dirty="0">
                <a:ln>
                  <a:solidFill>
                    <a:schemeClr val="accent3">
                      <a:lumMod val="75000"/>
                    </a:schemeClr>
                  </a:solidFill>
                </a:ln>
                <a:latin typeface="Helvetica Light"/>
                <a:cs typeface="Helvetica Light"/>
              </a:endParaRPr>
            </a:p>
          </p:txBody>
        </p:sp>
      </p:grpSp>
      <p:sp>
        <p:nvSpPr>
          <p:cNvPr id="5" name="Titel 4"/>
          <p:cNvSpPr>
            <a:spLocks noGrp="1"/>
          </p:cNvSpPr>
          <p:nvPr>
            <p:ph type="title"/>
          </p:nvPr>
        </p:nvSpPr>
        <p:spPr>
          <a:xfrm>
            <a:off x="457200" y="274638"/>
            <a:ext cx="8229600" cy="685889"/>
          </a:xfrm>
        </p:spPr>
        <p:txBody>
          <a:bodyPr>
            <a:normAutofit/>
          </a:bodyPr>
          <a:lstStyle/>
          <a:p>
            <a:r>
              <a:rPr lang="de-DE" sz="3200" dirty="0" smtClean="0"/>
              <a:t>Entwicklung der Emotionalen Kompetenz</a:t>
            </a:r>
            <a:endParaRPr lang="de-DE" sz="3200" dirty="0"/>
          </a:p>
        </p:txBody>
      </p:sp>
      <p:cxnSp>
        <p:nvCxnSpPr>
          <p:cNvPr id="29" name="Gerade Verbindung 28"/>
          <p:cNvCxnSpPr/>
          <p:nvPr/>
        </p:nvCxnSpPr>
        <p:spPr>
          <a:xfrm>
            <a:off x="4847224" y="3642791"/>
            <a:ext cx="725600" cy="207615"/>
          </a:xfrm>
          <a:prstGeom prst="line">
            <a:avLst/>
          </a:prstGeom>
          <a:ln>
            <a:solidFill>
              <a:schemeClr val="accent3"/>
            </a:solidFill>
            <a:prstDash val="sysDash"/>
          </a:ln>
        </p:spPr>
        <p:style>
          <a:lnRef idx="2">
            <a:schemeClr val="accent1"/>
          </a:lnRef>
          <a:fillRef idx="0">
            <a:schemeClr val="accent1"/>
          </a:fillRef>
          <a:effectRef idx="1">
            <a:schemeClr val="accent1"/>
          </a:effectRef>
          <a:fontRef idx="minor">
            <a:schemeClr val="tx1"/>
          </a:fontRef>
        </p:style>
      </p:cxnSp>
      <p:cxnSp>
        <p:nvCxnSpPr>
          <p:cNvPr id="50" name="Gerade Verbindung 49"/>
          <p:cNvCxnSpPr/>
          <p:nvPr/>
        </p:nvCxnSpPr>
        <p:spPr>
          <a:xfrm flipV="1">
            <a:off x="1379218" y="5058724"/>
            <a:ext cx="802480" cy="224751"/>
          </a:xfrm>
          <a:prstGeom prst="line">
            <a:avLst/>
          </a:prstGeom>
          <a:ln>
            <a:solidFill>
              <a:schemeClr val="accent5"/>
            </a:solidFill>
            <a:prstDash val="sysDash"/>
          </a:ln>
        </p:spPr>
        <p:style>
          <a:lnRef idx="2">
            <a:schemeClr val="accent1"/>
          </a:lnRef>
          <a:fillRef idx="0">
            <a:schemeClr val="accent1"/>
          </a:fillRef>
          <a:effectRef idx="1">
            <a:schemeClr val="accent1"/>
          </a:effectRef>
          <a:fontRef idx="minor">
            <a:schemeClr val="tx1"/>
          </a:fontRef>
        </p:style>
      </p:cxnSp>
      <p:sp>
        <p:nvSpPr>
          <p:cNvPr id="55" name="Textfeld 54"/>
          <p:cNvSpPr txBox="1"/>
          <p:nvPr/>
        </p:nvSpPr>
        <p:spPr>
          <a:xfrm>
            <a:off x="2360433" y="3558144"/>
            <a:ext cx="2022554" cy="523220"/>
          </a:xfrm>
          <a:prstGeom prst="rect">
            <a:avLst/>
          </a:prstGeom>
          <a:noFill/>
        </p:spPr>
        <p:txBody>
          <a:bodyPr wrap="square" rtlCol="0">
            <a:spAutoFit/>
          </a:bodyPr>
          <a:lstStyle/>
          <a:p>
            <a:r>
              <a:rPr lang="de-DE" sz="1400" dirty="0" smtClean="0">
                <a:ln>
                  <a:solidFill>
                    <a:schemeClr val="accent3">
                      <a:lumMod val="75000"/>
                    </a:schemeClr>
                  </a:solidFill>
                </a:ln>
                <a:latin typeface="Helvetica Light"/>
                <a:cs typeface="Helvetica Light"/>
              </a:rPr>
              <a:t>Soziale Rückversicherung</a:t>
            </a:r>
            <a:endParaRPr lang="de-DE" sz="1400" dirty="0">
              <a:ln>
                <a:solidFill>
                  <a:schemeClr val="accent3">
                    <a:lumMod val="75000"/>
                  </a:schemeClr>
                </a:solidFill>
              </a:ln>
              <a:latin typeface="Helvetica Light"/>
              <a:cs typeface="Helvetica Light"/>
            </a:endParaRPr>
          </a:p>
        </p:txBody>
      </p:sp>
      <p:sp>
        <p:nvSpPr>
          <p:cNvPr id="56" name="Textfeld 55"/>
          <p:cNvSpPr txBox="1"/>
          <p:nvPr/>
        </p:nvSpPr>
        <p:spPr>
          <a:xfrm>
            <a:off x="7648222" y="0"/>
            <a:ext cx="1495778" cy="276999"/>
          </a:xfrm>
          <a:prstGeom prst="rect">
            <a:avLst/>
          </a:prstGeom>
          <a:noFill/>
        </p:spPr>
        <p:txBody>
          <a:bodyPr wrap="square" rtlCol="0">
            <a:spAutoFit/>
          </a:bodyPr>
          <a:lstStyle/>
          <a:p>
            <a:r>
              <a:rPr lang="de-DE" sz="1200" dirty="0" smtClean="0">
                <a:latin typeface="Helvetica Light"/>
                <a:cs typeface="Helvetica Light"/>
              </a:rPr>
              <a:t>Emotionsregulation</a:t>
            </a:r>
            <a:endParaRPr lang="de-DE" sz="1200" dirty="0">
              <a:latin typeface="Helvetica Light"/>
              <a:cs typeface="Helvetica Light"/>
            </a:endParaRPr>
          </a:p>
        </p:txBody>
      </p:sp>
    </p:spTree>
    <p:extLst>
      <p:ext uri="{BB962C8B-B14F-4D97-AF65-F5344CB8AC3E}">
        <p14:creationId xmlns:p14="http://schemas.microsoft.com/office/powerpoint/2010/main" val="18700473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dirty="0" smtClean="0"/>
              <a:t>Soziale Rückversicherung</a:t>
            </a:r>
            <a:endParaRPr lang="de-DE" sz="4000" dirty="0"/>
          </a:p>
        </p:txBody>
      </p:sp>
      <p:pic>
        <p:nvPicPr>
          <p:cNvPr id="4"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b="9753"/>
          <a:stretch>
            <a:fillRect/>
          </a:stretch>
        </p:blipFill>
        <p:spPr>
          <a:xfrm>
            <a:off x="1172218" y="1565906"/>
            <a:ext cx="6143947" cy="3278806"/>
          </a:xfrm>
        </p:spPr>
      </p:pic>
      <p:sp>
        <p:nvSpPr>
          <p:cNvPr id="5" name="Text Box 2"/>
          <p:cNvSpPr txBox="1">
            <a:spLocks noChangeArrowheads="1"/>
          </p:cNvSpPr>
          <p:nvPr/>
        </p:nvSpPr>
        <p:spPr bwMode="auto">
          <a:xfrm>
            <a:off x="1922463" y="6558444"/>
            <a:ext cx="72215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charset="0"/>
                <a:ea typeface="ＭＳ Ｐゴシック" charset="0"/>
                <a:cs typeface="ＭＳ Ｐゴシック" charset="0"/>
              </a:defRPr>
            </a:lvl1pPr>
            <a:lvl2pPr marL="37931725" indent="-37474525" eaLnBrk="0" hangingPunct="0">
              <a:defRPr sz="2400">
                <a:solidFill>
                  <a:schemeClr val="tx1"/>
                </a:solidFill>
                <a:latin typeface="Verdana" charset="0"/>
                <a:ea typeface="ＭＳ Ｐゴシック" charset="0"/>
              </a:defRPr>
            </a:lvl2pPr>
            <a:lvl3pPr eaLnBrk="0" hangingPunct="0">
              <a:defRPr sz="2400">
                <a:solidFill>
                  <a:schemeClr val="tx1"/>
                </a:solidFill>
                <a:latin typeface="Verdana" charset="0"/>
                <a:ea typeface="ＭＳ Ｐゴシック" charset="0"/>
              </a:defRPr>
            </a:lvl3pPr>
            <a:lvl4pPr eaLnBrk="0" hangingPunct="0">
              <a:defRPr sz="2400">
                <a:solidFill>
                  <a:schemeClr val="tx1"/>
                </a:solidFill>
                <a:latin typeface="Verdana" charset="0"/>
                <a:ea typeface="ＭＳ Ｐゴシック" charset="0"/>
              </a:defRPr>
            </a:lvl4pPr>
            <a:lvl5pPr eaLnBrk="0" hangingPunct="0">
              <a:defRPr sz="2400">
                <a:solidFill>
                  <a:schemeClr val="tx1"/>
                </a:solidFill>
                <a:latin typeface="Verdana" charset="0"/>
                <a:ea typeface="ＭＳ Ｐゴシック" charset="0"/>
              </a:defRPr>
            </a:lvl5pPr>
            <a:lvl6pPr marL="457200" eaLnBrk="0" fontAlgn="base" hangingPunct="0">
              <a:spcBef>
                <a:spcPct val="0"/>
              </a:spcBef>
              <a:spcAft>
                <a:spcPct val="0"/>
              </a:spcAft>
              <a:defRPr sz="2400">
                <a:solidFill>
                  <a:schemeClr val="tx1"/>
                </a:solidFill>
                <a:latin typeface="Verdana" charset="0"/>
                <a:ea typeface="ＭＳ Ｐゴシック" charset="0"/>
              </a:defRPr>
            </a:lvl6pPr>
            <a:lvl7pPr marL="914400" eaLnBrk="0" fontAlgn="base" hangingPunct="0">
              <a:spcBef>
                <a:spcPct val="0"/>
              </a:spcBef>
              <a:spcAft>
                <a:spcPct val="0"/>
              </a:spcAft>
              <a:defRPr sz="2400">
                <a:solidFill>
                  <a:schemeClr val="tx1"/>
                </a:solidFill>
                <a:latin typeface="Verdana" charset="0"/>
                <a:ea typeface="ＭＳ Ｐゴシック" charset="0"/>
              </a:defRPr>
            </a:lvl7pPr>
            <a:lvl8pPr marL="1371600" eaLnBrk="0" fontAlgn="base" hangingPunct="0">
              <a:spcBef>
                <a:spcPct val="0"/>
              </a:spcBef>
              <a:spcAft>
                <a:spcPct val="0"/>
              </a:spcAft>
              <a:defRPr sz="2400">
                <a:solidFill>
                  <a:schemeClr val="tx1"/>
                </a:solidFill>
                <a:latin typeface="Verdana" charset="0"/>
                <a:ea typeface="ＭＳ Ｐゴシック" charset="0"/>
              </a:defRPr>
            </a:lvl8pPr>
            <a:lvl9pPr marL="1828800" eaLnBrk="0" fontAlgn="base" hangingPunct="0">
              <a:spcBef>
                <a:spcPct val="0"/>
              </a:spcBef>
              <a:spcAft>
                <a:spcPct val="0"/>
              </a:spcAft>
              <a:defRPr sz="2400">
                <a:solidFill>
                  <a:schemeClr val="tx1"/>
                </a:solidFill>
                <a:latin typeface="Verdana" charset="0"/>
                <a:ea typeface="ＭＳ Ｐゴシック" charset="0"/>
              </a:defRPr>
            </a:lvl9pPr>
          </a:lstStyle>
          <a:p>
            <a:pPr algn="r" eaLnBrk="1" hangingPunct="1">
              <a:buNone/>
            </a:pPr>
            <a:r>
              <a:rPr lang="de-DE" sz="1400" dirty="0" err="1" smtClean="0">
                <a:solidFill>
                  <a:srgbClr val="000000"/>
                </a:solidFill>
                <a:latin typeface="Helvetica Light"/>
                <a:cs typeface="Helvetica Light"/>
              </a:rPr>
              <a:t>Sorce</a:t>
            </a:r>
            <a:r>
              <a:rPr lang="de-DE" sz="1400" dirty="0" smtClean="0">
                <a:solidFill>
                  <a:srgbClr val="000000"/>
                </a:solidFill>
                <a:latin typeface="Helvetica Light"/>
                <a:cs typeface="Helvetica Light"/>
              </a:rPr>
              <a:t> et al., 1985; Bolten &amp; Schneider, 2010</a:t>
            </a:r>
            <a:endParaRPr lang="de-DE" sz="1400" dirty="0">
              <a:solidFill>
                <a:srgbClr val="000000"/>
              </a:solidFill>
              <a:latin typeface="Helvetica Light"/>
              <a:cs typeface="Helvetica Light"/>
            </a:endParaRPr>
          </a:p>
        </p:txBody>
      </p:sp>
      <p:sp>
        <p:nvSpPr>
          <p:cNvPr id="6" name="Textfeld 5"/>
          <p:cNvSpPr txBox="1"/>
          <p:nvPr/>
        </p:nvSpPr>
        <p:spPr>
          <a:xfrm>
            <a:off x="1604822" y="4844712"/>
            <a:ext cx="6196011" cy="369332"/>
          </a:xfrm>
          <a:prstGeom prst="rect">
            <a:avLst/>
          </a:prstGeom>
          <a:noFill/>
        </p:spPr>
        <p:txBody>
          <a:bodyPr wrap="square" rtlCol="0">
            <a:spAutoFit/>
          </a:bodyPr>
          <a:lstStyle/>
          <a:p>
            <a:r>
              <a:rPr lang="de-DE" dirty="0" smtClean="0">
                <a:latin typeface="Helvetica Light"/>
                <a:cs typeface="Helvetica Light"/>
              </a:rPr>
              <a:t>Mimik, Stimme der Mutter -&gt; Verhalten des Kindes</a:t>
            </a:r>
            <a:endParaRPr lang="de-DE" dirty="0">
              <a:latin typeface="Helvetica Light"/>
              <a:cs typeface="Helvetica Light"/>
            </a:endParaRPr>
          </a:p>
        </p:txBody>
      </p:sp>
      <p:sp>
        <p:nvSpPr>
          <p:cNvPr id="7" name="Textfeld 6"/>
          <p:cNvSpPr txBox="1"/>
          <p:nvPr/>
        </p:nvSpPr>
        <p:spPr>
          <a:xfrm>
            <a:off x="7648222" y="0"/>
            <a:ext cx="1495778" cy="276999"/>
          </a:xfrm>
          <a:prstGeom prst="rect">
            <a:avLst/>
          </a:prstGeom>
          <a:noFill/>
        </p:spPr>
        <p:txBody>
          <a:bodyPr wrap="square" rtlCol="0">
            <a:spAutoFit/>
          </a:bodyPr>
          <a:lstStyle/>
          <a:p>
            <a:r>
              <a:rPr lang="de-DE" sz="1200" dirty="0" smtClean="0">
                <a:latin typeface="Helvetica Light"/>
                <a:cs typeface="Helvetica Light"/>
              </a:rPr>
              <a:t>Emotionsregulation</a:t>
            </a:r>
            <a:endParaRPr lang="de-DE" sz="1200" dirty="0">
              <a:latin typeface="Helvetica Light"/>
              <a:cs typeface="Helvetica Light"/>
            </a:endParaRPr>
          </a:p>
        </p:txBody>
      </p:sp>
    </p:spTree>
    <p:extLst>
      <p:ext uri="{BB962C8B-B14F-4D97-AF65-F5344CB8AC3E}">
        <p14:creationId xmlns:p14="http://schemas.microsoft.com/office/powerpoint/2010/main" val="41846565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dirty="0" smtClean="0"/>
              <a:t>Belohnungsaufschub</a:t>
            </a:r>
            <a:endParaRPr lang="de-DE" sz="4000" dirty="0"/>
          </a:p>
        </p:txBody>
      </p:sp>
      <p:pic>
        <p:nvPicPr>
          <p:cNvPr id="4" name="Inhaltsplatzhalter 3"/>
          <p:cNvPicPr>
            <a:picLocks noGrp="1" noChangeAspect="1"/>
          </p:cNvPicPr>
          <p:nvPr>
            <p:ph idx="1"/>
          </p:nvPr>
        </p:nvPicPr>
        <p:blipFill>
          <a:blip r:embed="rId3"/>
          <a:srcRect t="6833" b="6833"/>
          <a:stretch>
            <a:fillRect/>
          </a:stretch>
        </p:blipFill>
        <p:spPr>
          <a:xfrm>
            <a:off x="1462703" y="1733875"/>
            <a:ext cx="5469534" cy="3008033"/>
          </a:xfrm>
        </p:spPr>
      </p:pic>
      <p:sp>
        <p:nvSpPr>
          <p:cNvPr id="5" name="Textfeld 4"/>
          <p:cNvSpPr txBox="1"/>
          <p:nvPr/>
        </p:nvSpPr>
        <p:spPr>
          <a:xfrm>
            <a:off x="3339342" y="6287644"/>
            <a:ext cx="5804657" cy="540762"/>
          </a:xfrm>
          <a:prstGeom prst="rect">
            <a:avLst/>
          </a:prstGeom>
          <a:noFill/>
        </p:spPr>
        <p:txBody>
          <a:bodyPr wrap="square" rtlCol="0">
            <a:spAutoFit/>
          </a:bodyPr>
          <a:lstStyle/>
          <a:p>
            <a:r>
              <a:rPr lang="de-DE" sz="1400" dirty="0" err="1" smtClean="0">
                <a:latin typeface="Helvetica Light"/>
                <a:cs typeface="Helvetica Light"/>
              </a:rPr>
              <a:t>Mischel</a:t>
            </a:r>
            <a:r>
              <a:rPr lang="de-DE" sz="1400" dirty="0" smtClean="0">
                <a:latin typeface="Helvetica Light"/>
                <a:cs typeface="Helvetica Light"/>
              </a:rPr>
              <a:t>, 1981; </a:t>
            </a:r>
            <a:r>
              <a:rPr lang="de-DE" sz="1400" dirty="0" err="1" smtClean="0">
                <a:latin typeface="Helvetica Light"/>
                <a:cs typeface="Helvetica Light"/>
              </a:rPr>
              <a:t>Mischel</a:t>
            </a:r>
            <a:r>
              <a:rPr lang="de-DE" sz="1400" dirty="0" smtClean="0">
                <a:latin typeface="Helvetica Light"/>
                <a:cs typeface="Helvetica Light"/>
              </a:rPr>
              <a:t> &amp; </a:t>
            </a:r>
            <a:r>
              <a:rPr lang="de-DE" sz="1400" dirty="0" err="1" smtClean="0">
                <a:latin typeface="Helvetica Light"/>
                <a:cs typeface="Helvetica Light"/>
              </a:rPr>
              <a:t>Ayduk</a:t>
            </a:r>
            <a:r>
              <a:rPr lang="de-DE" sz="1400" dirty="0" smtClean="0">
                <a:latin typeface="Helvetica Light"/>
                <a:cs typeface="Helvetica Light"/>
              </a:rPr>
              <a:t>, 2004; </a:t>
            </a:r>
            <a:r>
              <a:rPr lang="de-DE" sz="1400" dirty="0" err="1" smtClean="0">
                <a:latin typeface="Helvetica Light"/>
                <a:cs typeface="Helvetica Light"/>
              </a:rPr>
              <a:t>Peake</a:t>
            </a:r>
            <a:r>
              <a:rPr lang="de-DE" sz="1400" dirty="0" smtClean="0">
                <a:latin typeface="Helvetica Light"/>
                <a:cs typeface="Helvetica Light"/>
              </a:rPr>
              <a:t> &amp; </a:t>
            </a:r>
            <a:r>
              <a:rPr lang="de-DE" sz="1400" dirty="0" err="1" smtClean="0">
                <a:latin typeface="Helvetica Light"/>
                <a:cs typeface="Helvetica Light"/>
              </a:rPr>
              <a:t>Mischel</a:t>
            </a:r>
            <a:r>
              <a:rPr lang="de-DE" sz="1400" dirty="0" smtClean="0">
                <a:latin typeface="Helvetica Light"/>
                <a:cs typeface="Helvetica Light"/>
              </a:rPr>
              <a:t>, 2000; Casey, ..., </a:t>
            </a:r>
            <a:r>
              <a:rPr lang="de-DE" sz="1400" dirty="0" err="1" smtClean="0">
                <a:latin typeface="Helvetica Light"/>
                <a:cs typeface="Helvetica Light"/>
              </a:rPr>
              <a:t>Mischel</a:t>
            </a:r>
            <a:r>
              <a:rPr lang="de-DE" sz="1400" dirty="0" smtClean="0">
                <a:latin typeface="Helvetica Light"/>
                <a:cs typeface="Helvetica Light"/>
              </a:rPr>
              <a:t>, 2011. </a:t>
            </a:r>
            <a:endParaRPr lang="de-DE" sz="1400" dirty="0">
              <a:latin typeface="Helvetica Light"/>
              <a:cs typeface="Helvetica Light"/>
            </a:endParaRPr>
          </a:p>
        </p:txBody>
      </p:sp>
      <p:pic>
        <p:nvPicPr>
          <p:cNvPr id="6" name="Bild 5"/>
          <p:cNvPicPr>
            <a:picLocks noChangeAspect="1"/>
          </p:cNvPicPr>
          <p:nvPr/>
        </p:nvPicPr>
        <p:blipFill>
          <a:blip r:embed="rId4"/>
          <a:stretch>
            <a:fillRect/>
          </a:stretch>
        </p:blipFill>
        <p:spPr>
          <a:xfrm>
            <a:off x="6665012" y="1417638"/>
            <a:ext cx="1875712" cy="1404973"/>
          </a:xfrm>
          <a:prstGeom prst="rect">
            <a:avLst/>
          </a:prstGeom>
        </p:spPr>
      </p:pic>
      <p:sp>
        <p:nvSpPr>
          <p:cNvPr id="7" name="Textfeld 6"/>
          <p:cNvSpPr txBox="1"/>
          <p:nvPr/>
        </p:nvSpPr>
        <p:spPr>
          <a:xfrm>
            <a:off x="1303947" y="5177957"/>
            <a:ext cx="6212535" cy="369332"/>
          </a:xfrm>
          <a:prstGeom prst="rect">
            <a:avLst/>
          </a:prstGeom>
          <a:noFill/>
        </p:spPr>
        <p:txBody>
          <a:bodyPr wrap="square" rtlCol="0">
            <a:spAutoFit/>
          </a:bodyPr>
          <a:lstStyle/>
          <a:p>
            <a:r>
              <a:rPr lang="de-DE" dirty="0" smtClean="0">
                <a:latin typeface="Helvetica Light"/>
                <a:cs typeface="Helvetica Light"/>
              </a:rPr>
              <a:t>ER: Belohnungsaufschub -&gt; soziale, kognitive Kompetenz</a:t>
            </a:r>
            <a:endParaRPr lang="de-DE" dirty="0">
              <a:latin typeface="Helvetica Light"/>
              <a:cs typeface="Helvetica Light"/>
            </a:endParaRPr>
          </a:p>
        </p:txBody>
      </p:sp>
      <p:sp>
        <p:nvSpPr>
          <p:cNvPr id="8" name="Textfeld 7"/>
          <p:cNvSpPr txBox="1"/>
          <p:nvPr/>
        </p:nvSpPr>
        <p:spPr>
          <a:xfrm>
            <a:off x="7648222" y="0"/>
            <a:ext cx="1495778" cy="276999"/>
          </a:xfrm>
          <a:prstGeom prst="rect">
            <a:avLst/>
          </a:prstGeom>
          <a:noFill/>
        </p:spPr>
        <p:txBody>
          <a:bodyPr wrap="square" rtlCol="0">
            <a:spAutoFit/>
          </a:bodyPr>
          <a:lstStyle/>
          <a:p>
            <a:r>
              <a:rPr lang="de-DE" sz="1200" dirty="0" smtClean="0">
                <a:latin typeface="Helvetica Light"/>
                <a:cs typeface="Helvetica Light"/>
              </a:rPr>
              <a:t>Emotionsregulation</a:t>
            </a:r>
            <a:endParaRPr lang="de-DE" sz="1200" dirty="0">
              <a:latin typeface="Helvetica Light"/>
              <a:cs typeface="Helvetica Light"/>
            </a:endParaRPr>
          </a:p>
        </p:txBody>
      </p:sp>
    </p:spTree>
    <p:extLst>
      <p:ext uri="{BB962C8B-B14F-4D97-AF65-F5344CB8AC3E}">
        <p14:creationId xmlns:p14="http://schemas.microsoft.com/office/powerpoint/2010/main" val="20163466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Titel 1"/>
          <p:cNvSpPr>
            <a:spLocks noGrp="1"/>
          </p:cNvSpPr>
          <p:nvPr>
            <p:ph type="title"/>
          </p:nvPr>
        </p:nvSpPr>
        <p:spPr>
          <a:xfrm>
            <a:off x="457200" y="204088"/>
            <a:ext cx="8027954" cy="1011510"/>
          </a:xfrm>
        </p:spPr>
        <p:txBody>
          <a:bodyPr>
            <a:normAutofit fontScale="90000"/>
          </a:bodyPr>
          <a:lstStyle/>
          <a:p>
            <a:pPr eaLnBrk="1" hangingPunct="1"/>
            <a:r>
              <a:rPr lang="de-DE" dirty="0">
                <a:ea typeface="ＭＳ Ｐゴシック" charset="0"/>
              </a:rPr>
              <a:t>Risikofaktor: Dysfunktionale Emotionsregulation</a:t>
            </a:r>
          </a:p>
        </p:txBody>
      </p:sp>
      <p:sp>
        <p:nvSpPr>
          <p:cNvPr id="210946" name="Inhaltsplatzhalter 2"/>
          <p:cNvSpPr>
            <a:spLocks noGrp="1"/>
          </p:cNvSpPr>
          <p:nvPr>
            <p:ph idx="1"/>
          </p:nvPr>
        </p:nvSpPr>
        <p:spPr>
          <a:xfrm>
            <a:off x="457200" y="1600200"/>
            <a:ext cx="8013535" cy="4525963"/>
          </a:xfrm>
        </p:spPr>
        <p:txBody>
          <a:bodyPr/>
          <a:lstStyle/>
          <a:p>
            <a:pPr eaLnBrk="1" hangingPunct="1">
              <a:buFontTx/>
              <a:buNone/>
            </a:pPr>
            <a:r>
              <a:rPr lang="de-DE" dirty="0">
                <a:ea typeface="ＭＳ Ｐゴシック" charset="0"/>
              </a:rPr>
              <a:t>	Dysfunktionale Emotionsregulation als Risikofaktor für verschiedene psychische Störungen: </a:t>
            </a:r>
          </a:p>
          <a:p>
            <a:pPr lvl="1" eaLnBrk="1" hangingPunct="1">
              <a:buFont typeface="Times" charset="0"/>
              <a:buNone/>
            </a:pPr>
            <a:r>
              <a:rPr lang="de-DE" sz="2000" dirty="0">
                <a:ea typeface="ＭＳ Ｐゴシック" charset="0"/>
              </a:rPr>
              <a:t>z.B.</a:t>
            </a:r>
          </a:p>
          <a:p>
            <a:pPr lvl="1"/>
            <a:r>
              <a:rPr lang="de-DE" sz="2000" dirty="0">
                <a:ea typeface="ＭＳ Ｐゴシック" charset="0"/>
              </a:rPr>
              <a:t>Angststörungen</a:t>
            </a:r>
          </a:p>
          <a:p>
            <a:pPr lvl="1"/>
            <a:r>
              <a:rPr lang="de-DE" sz="2000" dirty="0">
                <a:ea typeface="ＭＳ Ｐゴシック" charset="0"/>
              </a:rPr>
              <a:t>ADHS</a:t>
            </a:r>
          </a:p>
          <a:p>
            <a:pPr lvl="1"/>
            <a:r>
              <a:rPr lang="de-DE" sz="2000" dirty="0">
                <a:ea typeface="ＭＳ Ｐゴシック" charset="0"/>
              </a:rPr>
              <a:t>Autismus</a:t>
            </a:r>
          </a:p>
          <a:p>
            <a:pPr lvl="1" eaLnBrk="1" hangingPunct="1"/>
            <a:r>
              <a:rPr lang="de-DE" sz="2000" dirty="0" smtClean="0">
                <a:ea typeface="ＭＳ Ｐゴシック" charset="0"/>
              </a:rPr>
              <a:t>Depressionen</a:t>
            </a:r>
            <a:endParaRPr lang="de-DE" sz="2000" dirty="0">
              <a:ea typeface="ＭＳ Ｐゴシック" charset="0"/>
            </a:endParaRPr>
          </a:p>
          <a:p>
            <a:pPr lvl="1" eaLnBrk="1" hangingPunct="1"/>
            <a:r>
              <a:rPr lang="de-DE" sz="2000" dirty="0" smtClean="0">
                <a:ea typeface="ＭＳ Ｐゴシック" charset="0"/>
              </a:rPr>
              <a:t>Selbstverletzung</a:t>
            </a:r>
            <a:endParaRPr lang="de-DE" sz="2000" dirty="0">
              <a:ea typeface="ＭＳ Ｐゴシック" charset="0"/>
            </a:endParaRPr>
          </a:p>
          <a:p>
            <a:pPr lvl="1" eaLnBrk="1" hangingPunct="1"/>
            <a:r>
              <a:rPr lang="de-DE" sz="2000" dirty="0" err="1">
                <a:ea typeface="ＭＳ Ｐゴシック" charset="0"/>
              </a:rPr>
              <a:t>Borderline</a:t>
            </a:r>
            <a:r>
              <a:rPr lang="de-DE" sz="2000" dirty="0">
                <a:ea typeface="ＭＳ Ｐゴシック" charset="0"/>
              </a:rPr>
              <a:t> </a:t>
            </a:r>
            <a:r>
              <a:rPr lang="de-DE" sz="2000" dirty="0" smtClean="0">
                <a:ea typeface="ＭＳ Ｐゴシック" charset="0"/>
              </a:rPr>
              <a:t>Persönlichkeitsstörung</a:t>
            </a:r>
            <a:endParaRPr lang="de-DE" dirty="0">
              <a:ea typeface="ＭＳ Ｐゴシック" charset="0"/>
            </a:endParaRPr>
          </a:p>
          <a:p>
            <a:pPr marL="482600" lvl="1" indent="0" eaLnBrk="1" hangingPunct="1">
              <a:buNone/>
            </a:pPr>
            <a:endParaRPr lang="de-DE" sz="2000" dirty="0">
              <a:ea typeface="ＭＳ Ｐゴシック" charset="0"/>
            </a:endParaRPr>
          </a:p>
        </p:txBody>
      </p:sp>
      <p:sp>
        <p:nvSpPr>
          <p:cNvPr id="2" name="Textfeld 1"/>
          <p:cNvSpPr txBox="1"/>
          <p:nvPr/>
        </p:nvSpPr>
        <p:spPr>
          <a:xfrm>
            <a:off x="2935111" y="6334780"/>
            <a:ext cx="6208889" cy="523220"/>
          </a:xfrm>
          <a:prstGeom prst="rect">
            <a:avLst/>
          </a:prstGeom>
          <a:noFill/>
        </p:spPr>
        <p:txBody>
          <a:bodyPr wrap="square" rtlCol="0">
            <a:spAutoFit/>
          </a:bodyPr>
          <a:lstStyle/>
          <a:p>
            <a:r>
              <a:rPr lang="de-DE" sz="1400" dirty="0" smtClean="0">
                <a:latin typeface="Helvetica Light"/>
                <a:cs typeface="Helvetica Light"/>
              </a:rPr>
              <a:t>Glenn &amp; </a:t>
            </a:r>
            <a:r>
              <a:rPr lang="de-DE" sz="1400" dirty="0" err="1" smtClean="0">
                <a:latin typeface="Helvetica Light"/>
                <a:cs typeface="Helvetica Light"/>
              </a:rPr>
              <a:t>Klonsky</a:t>
            </a:r>
            <a:r>
              <a:rPr lang="de-DE" sz="1400" dirty="0" smtClean="0">
                <a:latin typeface="Helvetica Light"/>
                <a:cs typeface="Helvetica Light"/>
              </a:rPr>
              <a:t>, 2009; </a:t>
            </a:r>
            <a:r>
              <a:rPr lang="de-DE" sz="1400" dirty="0" err="1" smtClean="0">
                <a:latin typeface="Helvetica Light"/>
                <a:cs typeface="Helvetica Light"/>
              </a:rPr>
              <a:t>Klonsky</a:t>
            </a:r>
            <a:r>
              <a:rPr lang="de-DE" sz="1400" dirty="0" smtClean="0">
                <a:latin typeface="Helvetica Light"/>
                <a:cs typeface="Helvetica Light"/>
              </a:rPr>
              <a:t>, 2009; Berlin et al., 2004; Singh et al.,1998; </a:t>
            </a:r>
            <a:r>
              <a:rPr lang="de-DE" sz="1400" dirty="0" err="1" smtClean="0">
                <a:latin typeface="Helvetica Light"/>
                <a:cs typeface="Helvetica Light"/>
              </a:rPr>
              <a:t>Hannesdottir</a:t>
            </a:r>
            <a:r>
              <a:rPr lang="de-DE" sz="1400" dirty="0" smtClean="0">
                <a:latin typeface="Helvetica Light"/>
                <a:cs typeface="Helvetica Light"/>
              </a:rPr>
              <a:t> &amp; </a:t>
            </a:r>
            <a:r>
              <a:rPr lang="de-DE" sz="1400" dirty="0" err="1" smtClean="0">
                <a:latin typeface="Helvetica Light"/>
                <a:cs typeface="Helvetica Light"/>
              </a:rPr>
              <a:t>Ollendick</a:t>
            </a:r>
            <a:r>
              <a:rPr lang="de-DE" sz="1400" dirty="0" smtClean="0">
                <a:latin typeface="Helvetica Light"/>
                <a:cs typeface="Helvetica Light"/>
              </a:rPr>
              <a:t>, 2007; de </a:t>
            </a:r>
            <a:r>
              <a:rPr lang="de-DE" sz="1400" dirty="0" err="1" smtClean="0">
                <a:latin typeface="Helvetica Light"/>
                <a:cs typeface="Helvetica Light"/>
              </a:rPr>
              <a:t>Wyt</a:t>
            </a:r>
            <a:r>
              <a:rPr lang="de-DE" sz="1400" dirty="0" smtClean="0">
                <a:latin typeface="Helvetica Light"/>
                <a:cs typeface="Helvetica Light"/>
              </a:rPr>
              <a:t> et al., 2008; Glaser &amp; Shaw, 2011 </a:t>
            </a:r>
            <a:endParaRPr lang="de-DE" sz="1400" dirty="0">
              <a:latin typeface="Helvetica Light"/>
              <a:cs typeface="Helvetica Light"/>
            </a:endParaRPr>
          </a:p>
        </p:txBody>
      </p:sp>
      <p:sp>
        <p:nvSpPr>
          <p:cNvPr id="5" name="Textfeld 4"/>
          <p:cNvSpPr txBox="1"/>
          <p:nvPr/>
        </p:nvSpPr>
        <p:spPr>
          <a:xfrm>
            <a:off x="7648222" y="0"/>
            <a:ext cx="1495778" cy="276999"/>
          </a:xfrm>
          <a:prstGeom prst="rect">
            <a:avLst/>
          </a:prstGeom>
          <a:noFill/>
        </p:spPr>
        <p:txBody>
          <a:bodyPr wrap="square" rtlCol="0">
            <a:spAutoFit/>
          </a:bodyPr>
          <a:lstStyle/>
          <a:p>
            <a:r>
              <a:rPr lang="de-DE" sz="1200" dirty="0" smtClean="0">
                <a:latin typeface="Helvetica Light"/>
                <a:cs typeface="Helvetica Light"/>
              </a:rPr>
              <a:t>Emotionsregulation</a:t>
            </a:r>
            <a:endParaRPr lang="de-DE" sz="1200" dirty="0">
              <a:latin typeface="Helvetica Light"/>
              <a:cs typeface="Helvetica Light"/>
            </a:endParaRPr>
          </a:p>
        </p:txBody>
      </p:sp>
    </p:spTree>
    <p:extLst>
      <p:ext uri="{BB962C8B-B14F-4D97-AF65-F5344CB8AC3E}">
        <p14:creationId xmlns:p14="http://schemas.microsoft.com/office/powerpoint/2010/main" val="12386194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666157"/>
          </a:xfrm>
        </p:spPr>
        <p:txBody>
          <a:bodyPr>
            <a:normAutofit fontScale="90000"/>
          </a:bodyPr>
          <a:lstStyle/>
          <a:p>
            <a:r>
              <a:rPr lang="de-DE" dirty="0" smtClean="0"/>
              <a:t>Prozessmodell der Emotionsregulation</a:t>
            </a:r>
            <a:endParaRPr lang="de-DE" dirty="0"/>
          </a:p>
        </p:txBody>
      </p:sp>
      <p:sp>
        <p:nvSpPr>
          <p:cNvPr id="5" name="Textfeld 4"/>
          <p:cNvSpPr txBox="1"/>
          <p:nvPr/>
        </p:nvSpPr>
        <p:spPr>
          <a:xfrm>
            <a:off x="6676419" y="6386118"/>
            <a:ext cx="2467581" cy="523220"/>
          </a:xfrm>
          <a:prstGeom prst="rect">
            <a:avLst/>
          </a:prstGeom>
          <a:noFill/>
        </p:spPr>
        <p:txBody>
          <a:bodyPr wrap="square" rtlCol="0">
            <a:spAutoFit/>
          </a:bodyPr>
          <a:lstStyle/>
          <a:p>
            <a:r>
              <a:rPr lang="de-DE" sz="1400" dirty="0" err="1" smtClean="0">
                <a:latin typeface="Helvetica Light"/>
                <a:cs typeface="Helvetica Light"/>
              </a:rPr>
              <a:t>Gross</a:t>
            </a:r>
            <a:r>
              <a:rPr lang="de-DE" sz="1400" dirty="0" smtClean="0">
                <a:latin typeface="Helvetica Light"/>
                <a:cs typeface="Helvetica Light"/>
              </a:rPr>
              <a:t> &amp; Thompson, 2007; In-Albon, 2013</a:t>
            </a:r>
            <a:endParaRPr lang="de-DE" sz="1400" dirty="0">
              <a:latin typeface="Helvetica Light"/>
              <a:cs typeface="Helvetica Light"/>
            </a:endParaRPr>
          </a:p>
        </p:txBody>
      </p:sp>
      <p:sp>
        <p:nvSpPr>
          <p:cNvPr id="6" name="Textfeld 5"/>
          <p:cNvSpPr txBox="1"/>
          <p:nvPr/>
        </p:nvSpPr>
        <p:spPr>
          <a:xfrm>
            <a:off x="7648222" y="0"/>
            <a:ext cx="1495778" cy="276999"/>
          </a:xfrm>
          <a:prstGeom prst="rect">
            <a:avLst/>
          </a:prstGeom>
          <a:noFill/>
        </p:spPr>
        <p:txBody>
          <a:bodyPr wrap="square" rtlCol="0">
            <a:spAutoFit/>
          </a:bodyPr>
          <a:lstStyle/>
          <a:p>
            <a:r>
              <a:rPr lang="de-DE" sz="1200" dirty="0" smtClean="0">
                <a:latin typeface="Helvetica Light"/>
                <a:cs typeface="Helvetica Light"/>
              </a:rPr>
              <a:t>Emotionsregulation</a:t>
            </a:r>
            <a:endParaRPr lang="de-DE" sz="1200" dirty="0">
              <a:latin typeface="Helvetica Light"/>
              <a:cs typeface="Helvetica Light"/>
            </a:endParaRPr>
          </a:p>
        </p:txBody>
      </p:sp>
      <p:pic>
        <p:nvPicPr>
          <p:cNvPr id="3" name="Bild 2" descr="Bildschirmfoto 2016-09-19 um 15.06.2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560" y="3269294"/>
            <a:ext cx="7718885" cy="2924270"/>
          </a:xfrm>
          <a:prstGeom prst="rect">
            <a:avLst/>
          </a:prstGeom>
          <a:ln>
            <a:solidFill>
              <a:srgbClr val="000000"/>
            </a:solidFill>
          </a:ln>
        </p:spPr>
      </p:pic>
      <p:grpSp>
        <p:nvGrpSpPr>
          <p:cNvPr id="12" name="Gruppierung 11"/>
          <p:cNvGrpSpPr/>
          <p:nvPr/>
        </p:nvGrpSpPr>
        <p:grpSpPr>
          <a:xfrm>
            <a:off x="457200" y="2148191"/>
            <a:ext cx="6629107" cy="950029"/>
            <a:chOff x="457200" y="1699876"/>
            <a:chExt cx="6629107" cy="950029"/>
          </a:xfrm>
        </p:grpSpPr>
        <p:sp>
          <p:nvSpPr>
            <p:cNvPr id="7" name="Textfeld 6"/>
            <p:cNvSpPr txBox="1"/>
            <p:nvPr/>
          </p:nvSpPr>
          <p:spPr>
            <a:xfrm>
              <a:off x="457200" y="1709110"/>
              <a:ext cx="1972839" cy="646331"/>
            </a:xfrm>
            <a:prstGeom prst="rect">
              <a:avLst/>
            </a:prstGeom>
            <a:noFill/>
          </p:spPr>
          <p:txBody>
            <a:bodyPr wrap="square" rtlCol="0">
              <a:spAutoFit/>
            </a:bodyPr>
            <a:lstStyle/>
            <a:p>
              <a:r>
                <a:rPr lang="de-DE" dirty="0" smtClean="0">
                  <a:latin typeface="Helvetica Light"/>
                  <a:cs typeface="Helvetica Light"/>
                </a:rPr>
                <a:t>Vermeidung: z.B. Angststörungen</a:t>
              </a:r>
              <a:endParaRPr lang="de-DE" dirty="0">
                <a:latin typeface="Helvetica Light"/>
                <a:cs typeface="Helvetica Light"/>
              </a:endParaRPr>
            </a:p>
          </p:txBody>
        </p:sp>
        <p:cxnSp>
          <p:nvCxnSpPr>
            <p:cNvPr id="9" name="Gerade Verbindung mit Pfeil 8"/>
            <p:cNvCxnSpPr/>
            <p:nvPr/>
          </p:nvCxnSpPr>
          <p:spPr>
            <a:xfrm>
              <a:off x="1614800" y="2355441"/>
              <a:ext cx="0" cy="29446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1" name="Textfeld 10"/>
            <p:cNvSpPr txBox="1"/>
            <p:nvPr/>
          </p:nvSpPr>
          <p:spPr>
            <a:xfrm>
              <a:off x="3856707" y="1699876"/>
              <a:ext cx="3229600" cy="923330"/>
            </a:xfrm>
            <a:prstGeom prst="rect">
              <a:avLst/>
            </a:prstGeom>
            <a:noFill/>
          </p:spPr>
          <p:txBody>
            <a:bodyPr wrap="square" rtlCol="0">
              <a:spAutoFit/>
            </a:bodyPr>
            <a:lstStyle/>
            <a:p>
              <a:r>
                <a:rPr lang="de-DE" dirty="0" smtClean="0">
                  <a:latin typeface="Helvetica Light"/>
                  <a:cs typeface="Helvetica Light"/>
                </a:rPr>
                <a:t>Kognitive Verzerrungen: z.B. Angststörungen, Depressive Störungen, Essstörungen</a:t>
              </a:r>
              <a:endParaRPr lang="de-DE" dirty="0">
                <a:latin typeface="Helvetica Light"/>
                <a:cs typeface="Helvetica Light"/>
              </a:endParaRPr>
            </a:p>
          </p:txBody>
        </p:sp>
      </p:grpSp>
      <p:sp>
        <p:nvSpPr>
          <p:cNvPr id="13" name="Textfeld 12"/>
          <p:cNvSpPr txBox="1"/>
          <p:nvPr/>
        </p:nvSpPr>
        <p:spPr>
          <a:xfrm>
            <a:off x="3451635" y="1270073"/>
            <a:ext cx="3054598" cy="646331"/>
          </a:xfrm>
          <a:prstGeom prst="rect">
            <a:avLst/>
          </a:prstGeom>
          <a:noFill/>
        </p:spPr>
        <p:txBody>
          <a:bodyPr wrap="square" rtlCol="0">
            <a:spAutoFit/>
          </a:bodyPr>
          <a:lstStyle/>
          <a:p>
            <a:r>
              <a:rPr lang="de-DE" dirty="0" smtClean="0">
                <a:latin typeface="Helvetica Light"/>
                <a:cs typeface="Helvetica Light"/>
              </a:rPr>
              <a:t>Emotionserkennung: z.B. ADHS</a:t>
            </a:r>
            <a:endParaRPr lang="de-DE" dirty="0">
              <a:latin typeface="Helvetica Light"/>
              <a:cs typeface="Helvetica Light"/>
            </a:endParaRPr>
          </a:p>
        </p:txBody>
      </p:sp>
      <p:sp>
        <p:nvSpPr>
          <p:cNvPr id="14" name="Textfeld 13"/>
          <p:cNvSpPr txBox="1"/>
          <p:nvPr/>
        </p:nvSpPr>
        <p:spPr>
          <a:xfrm>
            <a:off x="6947755" y="1501860"/>
            <a:ext cx="1972839" cy="923330"/>
          </a:xfrm>
          <a:prstGeom prst="rect">
            <a:avLst/>
          </a:prstGeom>
          <a:noFill/>
        </p:spPr>
        <p:txBody>
          <a:bodyPr wrap="square" rtlCol="0">
            <a:spAutoFit/>
          </a:bodyPr>
          <a:lstStyle/>
          <a:p>
            <a:r>
              <a:rPr lang="de-DE" dirty="0" err="1" smtClean="0">
                <a:latin typeface="Helvetica Light"/>
                <a:cs typeface="Helvetica Light"/>
              </a:rPr>
              <a:t>Facial</a:t>
            </a:r>
            <a:r>
              <a:rPr lang="de-DE" dirty="0" smtClean="0">
                <a:latin typeface="Helvetica Light"/>
                <a:cs typeface="Helvetica Light"/>
              </a:rPr>
              <a:t> </a:t>
            </a:r>
            <a:r>
              <a:rPr lang="de-DE" dirty="0" err="1" smtClean="0">
                <a:latin typeface="Helvetica Light"/>
                <a:cs typeface="Helvetica Light"/>
              </a:rPr>
              <a:t>Mimicry</a:t>
            </a:r>
            <a:r>
              <a:rPr lang="de-DE" dirty="0" smtClean="0">
                <a:latin typeface="Helvetica Light"/>
                <a:cs typeface="Helvetica Light"/>
              </a:rPr>
              <a:t>: z.B. Autismus, NSSV</a:t>
            </a:r>
            <a:endParaRPr lang="de-DE" dirty="0">
              <a:latin typeface="Helvetica Light"/>
              <a:cs typeface="Helvetica Light"/>
            </a:endParaRPr>
          </a:p>
        </p:txBody>
      </p:sp>
    </p:spTree>
    <p:extLst>
      <p:ext uri="{BB962C8B-B14F-4D97-AF65-F5344CB8AC3E}">
        <p14:creationId xmlns:p14="http://schemas.microsoft.com/office/powerpoint/2010/main" val="25469922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Kinder mit Angststörungen</a:t>
            </a:r>
            <a:endParaRPr lang="de-DE" dirty="0"/>
          </a:p>
        </p:txBody>
      </p:sp>
      <p:sp>
        <p:nvSpPr>
          <p:cNvPr id="3" name="Inhaltsplatzhalter 2"/>
          <p:cNvSpPr>
            <a:spLocks noGrp="1"/>
          </p:cNvSpPr>
          <p:nvPr>
            <p:ph idx="1"/>
          </p:nvPr>
        </p:nvSpPr>
        <p:spPr/>
        <p:txBody>
          <a:bodyPr>
            <a:normAutofit fontScale="77500" lnSpcReduction="20000"/>
          </a:bodyPr>
          <a:lstStyle/>
          <a:p>
            <a:r>
              <a:rPr lang="de-DE" dirty="0" smtClean="0"/>
              <a:t>Mangelndes Emotionsverständnis</a:t>
            </a:r>
          </a:p>
          <a:p>
            <a:r>
              <a:rPr lang="de-DE" dirty="0" smtClean="0"/>
              <a:t>Eingeschränkter mimischer Emotionsausdruck</a:t>
            </a:r>
          </a:p>
          <a:p>
            <a:r>
              <a:rPr lang="de-DE" dirty="0" smtClean="0"/>
              <a:t>Eingeschränkte Fähigkeit, den mimischen Emotionsausdruck anderer Personen zu interpretieren</a:t>
            </a:r>
          </a:p>
          <a:p>
            <a:r>
              <a:rPr lang="de-DE" dirty="0" smtClean="0"/>
              <a:t>Unsicherheit bei der Interpretation von Emotionen anderer Personen</a:t>
            </a:r>
          </a:p>
          <a:p>
            <a:endParaRPr lang="de-DE" dirty="0"/>
          </a:p>
          <a:p>
            <a:r>
              <a:rPr lang="de-DE" dirty="0" smtClean="0"/>
              <a:t>Geringe Zuversicht in ihre Fähigkeiten Emotionen zu regulieren</a:t>
            </a:r>
          </a:p>
          <a:p>
            <a:r>
              <a:rPr lang="de-DE" dirty="0" smtClean="0"/>
              <a:t>Vermeidungsverhalten</a:t>
            </a:r>
          </a:p>
          <a:p>
            <a:r>
              <a:rPr lang="de-DE" dirty="0" smtClean="0"/>
              <a:t>Selektive </a:t>
            </a:r>
            <a:r>
              <a:rPr lang="de-DE" dirty="0"/>
              <a:t>Aufmerksamkeit für bedrohliche emotionale Informationen</a:t>
            </a:r>
          </a:p>
          <a:p>
            <a:endParaRPr lang="de-DE" dirty="0"/>
          </a:p>
        </p:txBody>
      </p:sp>
      <p:sp>
        <p:nvSpPr>
          <p:cNvPr id="6" name="Textfeld 3"/>
          <p:cNvSpPr txBox="1">
            <a:spLocks noChangeArrowheads="1"/>
          </p:cNvSpPr>
          <p:nvPr/>
        </p:nvSpPr>
        <p:spPr bwMode="auto">
          <a:xfrm>
            <a:off x="2544624" y="6392647"/>
            <a:ext cx="65993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None/>
            </a:pPr>
            <a:r>
              <a:rPr lang="de-DE" sz="1200" dirty="0" smtClean="0">
                <a:latin typeface="Helvetica Light"/>
                <a:cs typeface="Helvetica Light"/>
              </a:rPr>
              <a:t>In: In-Albon (2011). </a:t>
            </a:r>
            <a:r>
              <a:rPr lang="de-DE" sz="1200" dirty="0" err="1" smtClean="0">
                <a:latin typeface="Helvetica Light"/>
                <a:cs typeface="Helvetica Light"/>
              </a:rPr>
              <a:t>Suveg</a:t>
            </a:r>
            <a:r>
              <a:rPr lang="de-DE" sz="1200" dirty="0" smtClean="0">
                <a:latin typeface="Helvetica Light"/>
                <a:cs typeface="Helvetica Light"/>
              </a:rPr>
              <a:t> &amp; Zeman, 2004, </a:t>
            </a:r>
            <a:r>
              <a:rPr lang="de-DE" sz="1200" dirty="0" err="1" smtClean="0">
                <a:latin typeface="Helvetica Light"/>
                <a:cs typeface="Helvetica Light"/>
              </a:rPr>
              <a:t>Suveg</a:t>
            </a:r>
            <a:r>
              <a:rPr lang="de-DE" sz="1200" dirty="0" smtClean="0">
                <a:latin typeface="Helvetica Light"/>
                <a:cs typeface="Helvetica Light"/>
              </a:rPr>
              <a:t> et al., 2010, </a:t>
            </a:r>
            <a:r>
              <a:rPr lang="de-DE" sz="1200" dirty="0" err="1" smtClean="0">
                <a:latin typeface="Helvetica Light"/>
                <a:cs typeface="Helvetica Light"/>
              </a:rPr>
              <a:t>Melfsen</a:t>
            </a:r>
            <a:r>
              <a:rPr lang="de-DE" sz="1200" dirty="0" smtClean="0">
                <a:latin typeface="Helvetica Light"/>
                <a:cs typeface="Helvetica Light"/>
              </a:rPr>
              <a:t> et al., 2000; </a:t>
            </a:r>
          </a:p>
          <a:p>
            <a:pPr eaLnBrk="1" hangingPunct="1">
              <a:buNone/>
            </a:pPr>
            <a:r>
              <a:rPr lang="de-DE" sz="1200" dirty="0" err="1" smtClean="0">
                <a:latin typeface="Helvetica Light"/>
                <a:cs typeface="Helvetica Light"/>
              </a:rPr>
              <a:t>Cartthy</a:t>
            </a:r>
            <a:r>
              <a:rPr lang="de-DE" sz="1200" dirty="0" smtClean="0">
                <a:latin typeface="Helvetica Light"/>
                <a:cs typeface="Helvetica Light"/>
              </a:rPr>
              <a:t> et al., 2010</a:t>
            </a:r>
            <a:endParaRPr lang="de-DE" sz="1200" dirty="0">
              <a:latin typeface="Helvetica Light"/>
              <a:cs typeface="Helvetica Light"/>
            </a:endParaRPr>
          </a:p>
        </p:txBody>
      </p:sp>
    </p:spTree>
    <p:extLst>
      <p:ext uri="{BB962C8B-B14F-4D97-AF65-F5344CB8AC3E}">
        <p14:creationId xmlns:p14="http://schemas.microsoft.com/office/powerpoint/2010/main" val="1923002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a:xfrm>
            <a:off x="460376" y="188913"/>
            <a:ext cx="8504238" cy="863600"/>
          </a:xfrm>
        </p:spPr>
        <p:txBody>
          <a:bodyPr>
            <a:normAutofit/>
          </a:bodyPr>
          <a:lstStyle/>
          <a:p>
            <a:pPr eaLnBrk="1" hangingPunct="1"/>
            <a:r>
              <a:rPr lang="de-DE" dirty="0" smtClean="0">
                <a:ea typeface="ＭＳ Ｐゴシック" charset="0"/>
                <a:cs typeface="ＭＳ Ｐゴシック" charset="0"/>
              </a:rPr>
              <a:t>Störung mit Trennungsangst</a:t>
            </a:r>
            <a:endParaRPr lang="de-DE" dirty="0">
              <a:ea typeface="ＭＳ Ｐゴシック" charset="0"/>
              <a:cs typeface="ＭＳ Ｐゴシック" charset="0"/>
            </a:endParaRPr>
          </a:p>
        </p:txBody>
      </p:sp>
      <p:sp>
        <p:nvSpPr>
          <p:cNvPr id="54277" name="Rectangle 5"/>
          <p:cNvSpPr>
            <a:spLocks noGrp="1" noChangeArrowheads="1"/>
          </p:cNvSpPr>
          <p:nvPr>
            <p:ph idx="1"/>
          </p:nvPr>
        </p:nvSpPr>
        <p:spPr>
          <a:xfrm>
            <a:off x="611561" y="1650999"/>
            <a:ext cx="5184576" cy="4886067"/>
          </a:xfrm>
          <a:noFill/>
        </p:spPr>
        <p:txBody>
          <a:bodyPr>
            <a:normAutofit/>
          </a:bodyPr>
          <a:lstStyle/>
          <a:p>
            <a:pPr marL="342900" indent="-342900" eaLnBrk="1" hangingPunct="1">
              <a:lnSpc>
                <a:spcPct val="80000"/>
              </a:lnSpc>
            </a:pPr>
            <a:r>
              <a:rPr lang="de-DE" sz="2400" dirty="0">
                <a:ea typeface="ＭＳ Ｐゴシック" charset="0"/>
                <a:cs typeface="ＭＳ Ｐゴシック" charset="0"/>
              </a:rPr>
              <a:t>Unangemessene Angst bei Trennung von einer Bezugsperson</a:t>
            </a:r>
          </a:p>
          <a:p>
            <a:pPr marL="342900" indent="-342900" eaLnBrk="1" hangingPunct="1">
              <a:lnSpc>
                <a:spcPct val="80000"/>
              </a:lnSpc>
            </a:pPr>
            <a:endParaRPr lang="de-DE" sz="2400" dirty="0">
              <a:ea typeface="ＭＳ Ｐゴシック" charset="0"/>
              <a:cs typeface="ＭＳ Ｐゴシック" charset="0"/>
            </a:endParaRPr>
          </a:p>
          <a:p>
            <a:pPr marL="342900" indent="-342900" eaLnBrk="1" hangingPunct="1">
              <a:lnSpc>
                <a:spcPct val="80000"/>
              </a:lnSpc>
            </a:pPr>
            <a:r>
              <a:rPr lang="de-DE" sz="2400" dirty="0">
                <a:ea typeface="ＭＳ Ｐゴシック" charset="0"/>
                <a:cs typeface="ＭＳ Ｐゴシック" charset="0"/>
              </a:rPr>
              <a:t>Anhaltende und exzessive Sorge, eine Bezugsperson zu </a:t>
            </a:r>
            <a:r>
              <a:rPr lang="de-DE" sz="2400" dirty="0" smtClean="0">
                <a:ea typeface="ＭＳ Ｐゴシック" charset="0"/>
                <a:cs typeface="ＭＳ Ｐゴシック" charset="0"/>
              </a:rPr>
              <a:t>verlieren</a:t>
            </a:r>
          </a:p>
          <a:p>
            <a:pPr marL="342900" indent="-342900" eaLnBrk="1" hangingPunct="1">
              <a:lnSpc>
                <a:spcPct val="80000"/>
              </a:lnSpc>
            </a:pPr>
            <a:endParaRPr lang="de-DE" sz="2400" dirty="0">
              <a:ea typeface="ＭＳ Ｐゴシック" charset="0"/>
              <a:cs typeface="ＭＳ Ｐゴシック" charset="0"/>
            </a:endParaRPr>
          </a:p>
          <a:p>
            <a:pPr marL="342900" indent="-342900" eaLnBrk="1" hangingPunct="1">
              <a:lnSpc>
                <a:spcPct val="80000"/>
              </a:lnSpc>
            </a:pPr>
            <a:r>
              <a:rPr lang="de-DE" sz="2400" dirty="0" smtClean="0">
                <a:ea typeface="ＭＳ Ｐゴシック" charset="0"/>
                <a:cs typeface="ＭＳ Ｐゴシック" charset="0"/>
              </a:rPr>
              <a:t>Prävalenzrate: 4%</a:t>
            </a:r>
          </a:p>
          <a:p>
            <a:pPr marL="342900" indent="-342900" eaLnBrk="1" hangingPunct="1">
              <a:lnSpc>
                <a:spcPct val="80000"/>
              </a:lnSpc>
            </a:pPr>
            <a:r>
              <a:rPr lang="de-DE" sz="2400" dirty="0" smtClean="0">
                <a:ea typeface="ＭＳ Ｐゴシック" charset="0"/>
                <a:cs typeface="ＭＳ Ｐゴシック" charset="0"/>
              </a:rPr>
              <a:t>Schrittmacher für die Entwicklung weiterer psychischer Störungen im Jugend- und Erwachsenenalter</a:t>
            </a:r>
            <a:endParaRPr lang="de-DE" sz="2400" dirty="0">
              <a:ea typeface="ＭＳ Ｐゴシック" charset="0"/>
              <a:cs typeface="ＭＳ Ｐゴシック" charset="0"/>
            </a:endParaRPr>
          </a:p>
        </p:txBody>
      </p:sp>
      <p:pic>
        <p:nvPicPr>
          <p:cNvPr id="60420" name="Picture 3" descr="trennungsang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2326" y="1650999"/>
            <a:ext cx="1582737" cy="2462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p:cNvSpPr txBox="1"/>
          <p:nvPr/>
        </p:nvSpPr>
        <p:spPr>
          <a:xfrm>
            <a:off x="5048209" y="6544533"/>
            <a:ext cx="4059207" cy="276999"/>
          </a:xfrm>
          <a:prstGeom prst="rect">
            <a:avLst/>
          </a:prstGeom>
          <a:noFill/>
        </p:spPr>
        <p:txBody>
          <a:bodyPr wrap="square" rtlCol="0">
            <a:spAutoFit/>
          </a:bodyPr>
          <a:lstStyle/>
          <a:p>
            <a:r>
              <a:rPr lang="de-DE" sz="1200" dirty="0" smtClean="0">
                <a:latin typeface="Helvetica Light"/>
                <a:cs typeface="Helvetica Light"/>
              </a:rPr>
              <a:t>In-Albon, 2011; In-Albon &amp; Döpfner, in Vorbereitung. </a:t>
            </a:r>
            <a:endParaRPr lang="de-DE" sz="1200" dirty="0">
              <a:latin typeface="Helvetica Light"/>
              <a:cs typeface="Helvetica Light"/>
            </a:endParaRPr>
          </a:p>
        </p:txBody>
      </p:sp>
      <p:pic>
        <p:nvPicPr>
          <p:cNvPr id="9" name="Bild 8" descr="Bildschirmfoto 2011-09-30 um 20.46.5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1676" y="4561914"/>
            <a:ext cx="2252563" cy="1334457"/>
          </a:xfrm>
          <a:prstGeom prst="rect">
            <a:avLst/>
          </a:prstGeom>
        </p:spPr>
      </p:pic>
      <p:sp>
        <p:nvSpPr>
          <p:cNvPr id="11" name="Textfeld 10"/>
          <p:cNvSpPr txBox="1"/>
          <p:nvPr/>
        </p:nvSpPr>
        <p:spPr>
          <a:xfrm>
            <a:off x="7785100" y="0"/>
            <a:ext cx="1358900" cy="276999"/>
          </a:xfrm>
          <a:prstGeom prst="rect">
            <a:avLst/>
          </a:prstGeom>
          <a:noFill/>
        </p:spPr>
        <p:txBody>
          <a:bodyPr wrap="square" rtlCol="0">
            <a:spAutoFit/>
          </a:bodyPr>
          <a:lstStyle/>
          <a:p>
            <a:r>
              <a:rPr lang="de-DE" sz="1200" dirty="0" smtClean="0">
                <a:latin typeface="Helvetica Light"/>
                <a:cs typeface="Helvetica Light"/>
              </a:rPr>
              <a:t>Trennungsangst</a:t>
            </a:r>
            <a:endParaRPr lang="de-DE" sz="1200" dirty="0">
              <a:latin typeface="Helvetica Light"/>
              <a:cs typeface="Helvetica Light"/>
            </a:endParaRPr>
          </a:p>
        </p:txBody>
      </p:sp>
    </p:spTree>
    <p:extLst>
      <p:ext uri="{BB962C8B-B14F-4D97-AF65-F5344CB8AC3E}">
        <p14:creationId xmlns:p14="http://schemas.microsoft.com/office/powerpoint/2010/main" val="7010379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3111531" y="6535585"/>
            <a:ext cx="6032471" cy="307777"/>
          </a:xfrm>
          <a:prstGeom prst="rect">
            <a:avLst/>
          </a:prstGeom>
          <a:noFill/>
        </p:spPr>
        <p:txBody>
          <a:bodyPr wrap="square">
            <a:spAutoFit/>
          </a:bodyPr>
          <a:lstStyle/>
          <a:p>
            <a:pPr>
              <a:defRPr/>
            </a:pPr>
            <a:r>
              <a:rPr lang="de-DE" sz="1400" dirty="0">
                <a:latin typeface="Helvetica Light"/>
                <a:cs typeface="Helvetica Light"/>
              </a:rPr>
              <a:t>In-Albon et al</a:t>
            </a:r>
            <a:r>
              <a:rPr lang="de-DE" sz="1400" dirty="0" smtClean="0">
                <a:latin typeface="Helvetica Light"/>
                <a:cs typeface="Helvetica Light"/>
              </a:rPr>
              <a:t>., 2008; In</a:t>
            </a:r>
            <a:r>
              <a:rPr lang="de-DE" sz="1400" dirty="0">
                <a:latin typeface="Helvetica Light"/>
                <a:cs typeface="Helvetica Light"/>
              </a:rPr>
              <a:t>-Albon et al</a:t>
            </a:r>
            <a:r>
              <a:rPr lang="de-DE" sz="1400" dirty="0" smtClean="0">
                <a:latin typeface="Helvetica Light"/>
                <a:cs typeface="Helvetica Light"/>
              </a:rPr>
              <a:t>., 2010; In</a:t>
            </a:r>
            <a:r>
              <a:rPr lang="de-DE" sz="1400" dirty="0">
                <a:latin typeface="Helvetica Light"/>
                <a:cs typeface="Helvetica Light"/>
              </a:rPr>
              <a:t>-Albon &amp; </a:t>
            </a:r>
            <a:r>
              <a:rPr lang="de-DE" sz="1400" dirty="0" smtClean="0">
                <a:latin typeface="Helvetica Light"/>
                <a:cs typeface="Helvetica Light"/>
              </a:rPr>
              <a:t>Schneider, 2012</a:t>
            </a:r>
            <a:endParaRPr lang="de-DE" sz="1400" dirty="0">
              <a:latin typeface="Helvetica Light"/>
              <a:cs typeface="Helvetica Light"/>
            </a:endParaRPr>
          </a:p>
        </p:txBody>
      </p:sp>
      <p:graphicFrame>
        <p:nvGraphicFramePr>
          <p:cNvPr id="12" name="Diagramm 11"/>
          <p:cNvGraphicFramePr>
            <a:graphicFrameLocks/>
          </p:cNvGraphicFramePr>
          <p:nvPr>
            <p:extLst>
              <p:ext uri="{D42A27DB-BD31-4B8C-83A1-F6EECF244321}">
                <p14:modId xmlns:p14="http://schemas.microsoft.com/office/powerpoint/2010/main" val="2979620284"/>
              </p:ext>
            </p:extLst>
          </p:nvPr>
        </p:nvGraphicFramePr>
        <p:xfrm>
          <a:off x="3359097" y="3763793"/>
          <a:ext cx="5254076" cy="247265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uppierung 7"/>
          <p:cNvGrpSpPr/>
          <p:nvPr/>
        </p:nvGrpSpPr>
        <p:grpSpPr>
          <a:xfrm>
            <a:off x="303723" y="2431933"/>
            <a:ext cx="3507847" cy="1855081"/>
            <a:chOff x="2692901" y="2165278"/>
            <a:chExt cx="6207608" cy="4638972"/>
          </a:xfrm>
        </p:grpSpPr>
        <p:pic>
          <p:nvPicPr>
            <p:cNvPr id="9" name="Picture 6" descr="Slide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2692901" y="2165278"/>
              <a:ext cx="6207608" cy="4407851"/>
            </a:xfrm>
            <a:noFill/>
          </p:spPr>
        </p:pic>
        <p:sp>
          <p:nvSpPr>
            <p:cNvPr id="10" name="Textfeld 9"/>
            <p:cNvSpPr txBox="1"/>
            <p:nvPr/>
          </p:nvSpPr>
          <p:spPr>
            <a:xfrm>
              <a:off x="3044812" y="5495842"/>
              <a:ext cx="2023703" cy="1308408"/>
            </a:xfrm>
            <a:prstGeom prst="rect">
              <a:avLst/>
            </a:prstGeom>
            <a:noFill/>
          </p:spPr>
          <p:txBody>
            <a:bodyPr wrap="square" rtlCol="0">
              <a:spAutoFit/>
            </a:bodyPr>
            <a:lstStyle/>
            <a:p>
              <a:r>
                <a:rPr lang="de-DE" sz="1400" dirty="0" smtClean="0">
                  <a:latin typeface="Helvetica Light"/>
                  <a:cs typeface="Helvetica Light"/>
                </a:rPr>
                <a:t>Wieder-vereinigung</a:t>
              </a:r>
              <a:endParaRPr lang="de-DE" sz="1400" dirty="0">
                <a:latin typeface="Helvetica Light"/>
                <a:cs typeface="Helvetica Light"/>
              </a:endParaRPr>
            </a:p>
          </p:txBody>
        </p:sp>
        <p:sp>
          <p:nvSpPr>
            <p:cNvPr id="11" name="Textfeld 10"/>
            <p:cNvSpPr txBox="1"/>
            <p:nvPr/>
          </p:nvSpPr>
          <p:spPr>
            <a:xfrm>
              <a:off x="6722260" y="5576664"/>
              <a:ext cx="1906652" cy="769653"/>
            </a:xfrm>
            <a:prstGeom prst="rect">
              <a:avLst/>
            </a:prstGeom>
            <a:noFill/>
          </p:spPr>
          <p:txBody>
            <a:bodyPr wrap="square" rtlCol="0">
              <a:spAutoFit/>
            </a:bodyPr>
            <a:lstStyle/>
            <a:p>
              <a:r>
                <a:rPr lang="de-DE" sz="1400" dirty="0" smtClean="0">
                  <a:latin typeface="Helvetica Light"/>
                  <a:cs typeface="Helvetica Light"/>
                </a:rPr>
                <a:t>Trennung</a:t>
              </a:r>
              <a:endParaRPr lang="de-DE" sz="1400" dirty="0">
                <a:latin typeface="Helvetica Light"/>
                <a:cs typeface="Helvetica Light"/>
              </a:endParaRPr>
            </a:p>
          </p:txBody>
        </p:sp>
      </p:grpSp>
      <p:sp>
        <p:nvSpPr>
          <p:cNvPr id="2" name="Titel 1"/>
          <p:cNvSpPr>
            <a:spLocks noGrp="1"/>
          </p:cNvSpPr>
          <p:nvPr>
            <p:ph type="title"/>
          </p:nvPr>
        </p:nvSpPr>
        <p:spPr/>
        <p:txBody>
          <a:bodyPr>
            <a:noAutofit/>
          </a:bodyPr>
          <a:lstStyle/>
          <a:p>
            <a:r>
              <a:rPr lang="de-DE" sz="3600" dirty="0" smtClean="0"/>
              <a:t>Kognitive Faktoren bei der Störung mit Trennungsangst</a:t>
            </a:r>
            <a:endParaRPr lang="de-DE" sz="3600" dirty="0"/>
          </a:p>
        </p:txBody>
      </p:sp>
      <p:grpSp>
        <p:nvGrpSpPr>
          <p:cNvPr id="14" name="Group 6"/>
          <p:cNvGrpSpPr>
            <a:grpSpLocks/>
          </p:cNvGrpSpPr>
          <p:nvPr/>
        </p:nvGrpSpPr>
        <p:grpSpPr bwMode="auto">
          <a:xfrm>
            <a:off x="6858991" y="1700138"/>
            <a:ext cx="2052641" cy="1928813"/>
            <a:chOff x="2826" y="1200"/>
            <a:chExt cx="1293" cy="1215"/>
          </a:xfrm>
        </p:grpSpPr>
        <p:pic>
          <p:nvPicPr>
            <p:cNvPr id="15" name="Picture 7" descr="MD5_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6" y="1200"/>
              <a:ext cx="1105" cy="1024"/>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8"/>
            <p:cNvSpPr txBox="1">
              <a:spLocks noChangeArrowheads="1"/>
            </p:cNvSpPr>
            <p:nvPr/>
          </p:nvSpPr>
          <p:spPr bwMode="auto">
            <a:xfrm>
              <a:off x="2897" y="2232"/>
              <a:ext cx="1222" cy="183"/>
            </a:xfrm>
            <a:prstGeom prst="rect">
              <a:avLst/>
            </a:prstGeom>
            <a:noFill/>
            <a:ln>
              <a:noFill/>
            </a:ln>
            <a:effectLst/>
            <a:extLst>
              <a:ext uri="{909E8E84-426E-40DD-AFC4-6F175D3DCCD1}">
                <a14:hiddenFill xmlns:a14="http://schemas.microsoft.com/office/drawing/2010/main">
                  <a:solidFill>
                    <a:srgbClr val="8380FF">
                      <a:alpha val="53999"/>
                    </a:srgbClr>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90000"/>
                </a:lnSpc>
                <a:spcBef>
                  <a:spcPct val="0"/>
                </a:spcBef>
                <a:spcAft>
                  <a:spcPct val="10000"/>
                </a:spcAft>
                <a:buFontTx/>
                <a:buNone/>
              </a:pPr>
              <a:r>
                <a:rPr kumimoji="0" lang="en-GB" sz="1400" dirty="0" err="1" smtClean="0">
                  <a:latin typeface="Helvetica Light"/>
                  <a:cs typeface="Helvetica Light"/>
                </a:rPr>
                <a:t>Mehrdeutige</a:t>
              </a:r>
              <a:r>
                <a:rPr kumimoji="0" lang="en-GB" sz="1400" dirty="0" smtClean="0">
                  <a:latin typeface="Helvetica Light"/>
                  <a:cs typeface="Helvetica Light"/>
                </a:rPr>
                <a:t> Situation</a:t>
              </a:r>
              <a:endParaRPr kumimoji="0" lang="en-GB" sz="1400" dirty="0">
                <a:latin typeface="Helvetica Light"/>
                <a:cs typeface="Helvetica Light"/>
              </a:endParaRPr>
            </a:p>
          </p:txBody>
        </p:sp>
      </p:grpSp>
      <p:grpSp>
        <p:nvGrpSpPr>
          <p:cNvPr id="4" name="Gruppierung 3"/>
          <p:cNvGrpSpPr/>
          <p:nvPr/>
        </p:nvGrpSpPr>
        <p:grpSpPr>
          <a:xfrm>
            <a:off x="387027" y="2247266"/>
            <a:ext cx="3200892" cy="3530337"/>
            <a:chOff x="387026" y="2247266"/>
            <a:chExt cx="3200892" cy="3530337"/>
          </a:xfrm>
        </p:grpSpPr>
        <p:pic>
          <p:nvPicPr>
            <p:cNvPr id="7" name="Picture 4" descr="P309003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8554" y="4463105"/>
              <a:ext cx="1752976" cy="1314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feld 16"/>
            <p:cNvSpPr txBox="1"/>
            <p:nvPr/>
          </p:nvSpPr>
          <p:spPr>
            <a:xfrm>
              <a:off x="387026" y="2247266"/>
              <a:ext cx="3200892" cy="369332"/>
            </a:xfrm>
            <a:prstGeom prst="rect">
              <a:avLst/>
            </a:prstGeom>
            <a:noFill/>
          </p:spPr>
          <p:txBody>
            <a:bodyPr wrap="square" rtlCol="0">
              <a:spAutoFit/>
            </a:bodyPr>
            <a:lstStyle/>
            <a:p>
              <a:r>
                <a:rPr lang="de-DE" b="1" dirty="0" smtClean="0">
                  <a:latin typeface="Helvetica Light"/>
                  <a:cs typeface="Helvetica Light"/>
                </a:rPr>
                <a:t>Vigilanz-Vermeidungs</a:t>
              </a:r>
              <a:r>
                <a:rPr lang="de-DE" b="1" dirty="0">
                  <a:latin typeface="Helvetica Light"/>
                  <a:cs typeface="Helvetica Light"/>
                </a:rPr>
                <a:t>-</a:t>
              </a:r>
              <a:r>
                <a:rPr lang="de-DE" b="1" dirty="0" smtClean="0">
                  <a:latin typeface="Helvetica Light"/>
                  <a:cs typeface="Helvetica Light"/>
                </a:rPr>
                <a:t>Modell</a:t>
              </a:r>
              <a:endParaRPr lang="de-DE" b="1" dirty="0">
                <a:latin typeface="Helvetica Light"/>
                <a:cs typeface="Helvetica Light"/>
              </a:endParaRPr>
            </a:p>
          </p:txBody>
        </p:sp>
      </p:grpSp>
      <p:sp>
        <p:nvSpPr>
          <p:cNvPr id="18" name="Textfeld 17"/>
          <p:cNvSpPr txBox="1"/>
          <p:nvPr/>
        </p:nvSpPr>
        <p:spPr>
          <a:xfrm>
            <a:off x="3963213" y="1700138"/>
            <a:ext cx="2895771" cy="923330"/>
          </a:xfrm>
          <a:prstGeom prst="rect">
            <a:avLst/>
          </a:prstGeom>
          <a:noFill/>
        </p:spPr>
        <p:txBody>
          <a:bodyPr wrap="square" rtlCol="0">
            <a:spAutoFit/>
          </a:bodyPr>
          <a:lstStyle/>
          <a:p>
            <a:r>
              <a:rPr lang="de-DE" b="1" dirty="0" smtClean="0">
                <a:latin typeface="Helvetica Light"/>
                <a:cs typeface="Helvetica Light"/>
              </a:rPr>
              <a:t>Impliziter </a:t>
            </a:r>
            <a:r>
              <a:rPr lang="de-DE" b="1" dirty="0" err="1" smtClean="0">
                <a:latin typeface="Helvetica Light"/>
                <a:cs typeface="Helvetica Light"/>
              </a:rPr>
              <a:t>Interpretations</a:t>
            </a:r>
            <a:r>
              <a:rPr lang="de-DE" b="1" dirty="0" smtClean="0">
                <a:latin typeface="Helvetica Light"/>
                <a:cs typeface="Helvetica Light"/>
              </a:rPr>
              <a:t> Bias (</a:t>
            </a:r>
            <a:r>
              <a:rPr lang="de-DE" b="1" dirty="0" err="1" smtClean="0">
                <a:latin typeface="Helvetica Light"/>
                <a:cs typeface="Helvetica Light"/>
              </a:rPr>
              <a:t>Forced</a:t>
            </a:r>
            <a:r>
              <a:rPr lang="de-DE" b="1" dirty="0" smtClean="0">
                <a:latin typeface="Helvetica Light"/>
                <a:cs typeface="Helvetica Light"/>
              </a:rPr>
              <a:t> Choice </a:t>
            </a:r>
            <a:r>
              <a:rPr lang="de-DE" b="1" dirty="0" err="1" smtClean="0">
                <a:latin typeface="Helvetica Light"/>
                <a:cs typeface="Helvetica Light"/>
              </a:rPr>
              <a:t>Reaction</a:t>
            </a:r>
            <a:r>
              <a:rPr lang="de-DE" b="1" dirty="0" smtClean="0">
                <a:latin typeface="Helvetica Light"/>
                <a:cs typeface="Helvetica Light"/>
              </a:rPr>
              <a:t> Time Task)</a:t>
            </a:r>
            <a:endParaRPr lang="de-DE" b="1" dirty="0">
              <a:latin typeface="Helvetica Light"/>
              <a:cs typeface="Helvetica Light"/>
            </a:endParaRPr>
          </a:p>
        </p:txBody>
      </p:sp>
      <p:sp>
        <p:nvSpPr>
          <p:cNvPr id="19" name="Textfeld 18"/>
          <p:cNvSpPr txBox="1"/>
          <p:nvPr/>
        </p:nvSpPr>
        <p:spPr>
          <a:xfrm>
            <a:off x="6971705" y="2"/>
            <a:ext cx="2172298" cy="276999"/>
          </a:xfrm>
          <a:prstGeom prst="rect">
            <a:avLst/>
          </a:prstGeom>
          <a:noFill/>
        </p:spPr>
        <p:txBody>
          <a:bodyPr wrap="square" rtlCol="0">
            <a:spAutoFit/>
          </a:bodyPr>
          <a:lstStyle/>
          <a:p>
            <a:r>
              <a:rPr lang="de-DE" sz="1200" dirty="0" smtClean="0">
                <a:latin typeface="Helvetica Light"/>
                <a:cs typeface="Helvetica Light"/>
              </a:rPr>
              <a:t>Störung mit Trennungsangst</a:t>
            </a:r>
            <a:endParaRPr lang="de-DE" sz="1200" dirty="0">
              <a:latin typeface="Helvetica Light"/>
              <a:cs typeface="Helvetica Light"/>
            </a:endParaRPr>
          </a:p>
        </p:txBody>
      </p:sp>
    </p:spTree>
    <p:extLst>
      <p:ext uri="{BB962C8B-B14F-4D97-AF65-F5344CB8AC3E}">
        <p14:creationId xmlns:p14="http://schemas.microsoft.com/office/powerpoint/2010/main" val="134961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Kinder mit expansiven Störungen</a:t>
            </a:r>
            <a:endParaRPr lang="de-DE" dirty="0"/>
          </a:p>
        </p:txBody>
      </p:sp>
      <p:sp>
        <p:nvSpPr>
          <p:cNvPr id="3" name="Inhaltsplatzhalter 2"/>
          <p:cNvSpPr>
            <a:spLocks noGrp="1"/>
          </p:cNvSpPr>
          <p:nvPr>
            <p:ph idx="1"/>
          </p:nvPr>
        </p:nvSpPr>
        <p:spPr/>
        <p:txBody>
          <a:bodyPr>
            <a:normAutofit fontScale="85000" lnSpcReduction="20000"/>
          </a:bodyPr>
          <a:lstStyle/>
          <a:p>
            <a:r>
              <a:rPr lang="de-DE" dirty="0" smtClean="0"/>
              <a:t>Emotionsausdruck häufig feindselig</a:t>
            </a:r>
          </a:p>
          <a:p>
            <a:r>
              <a:rPr lang="de-DE" dirty="0" smtClean="0"/>
              <a:t>Stärkere Veränderungen im Emotionsausdruck</a:t>
            </a:r>
          </a:p>
          <a:p>
            <a:r>
              <a:rPr lang="de-DE" dirty="0" smtClean="0"/>
              <a:t>Mangel an Empathie</a:t>
            </a:r>
          </a:p>
          <a:p>
            <a:r>
              <a:rPr lang="de-DE" dirty="0" smtClean="0"/>
              <a:t>ER-Defizite und aggressives Verhalten </a:t>
            </a:r>
            <a:r>
              <a:rPr lang="de-DE" sz="1400" dirty="0" smtClean="0"/>
              <a:t>(Bowie, 2010; Eisenberg et al., 2001)</a:t>
            </a:r>
          </a:p>
          <a:p>
            <a:endParaRPr lang="de-DE" dirty="0"/>
          </a:p>
          <a:p>
            <a:r>
              <a:rPr lang="de-DE" dirty="0" smtClean="0"/>
              <a:t>Kinder mit ADHS</a:t>
            </a:r>
          </a:p>
          <a:p>
            <a:pPr lvl="1"/>
            <a:r>
              <a:rPr lang="de-DE" dirty="0" smtClean="0"/>
              <a:t>Erhöhte emotionale Reaktivität, geringe Kapazität zur zielführenden Regulation</a:t>
            </a:r>
          </a:p>
          <a:p>
            <a:pPr lvl="1"/>
            <a:r>
              <a:rPr lang="de-DE" dirty="0" smtClean="0"/>
              <a:t>Reizbarkeit, Feindseligkeit, emotionale Labilität und Inflexibilität</a:t>
            </a:r>
          </a:p>
          <a:p>
            <a:pPr lvl="1"/>
            <a:r>
              <a:rPr lang="de-DE" dirty="0" smtClean="0"/>
              <a:t>ER Defizite können Ursache oder Folge einer ADHS </a:t>
            </a:r>
            <a:r>
              <a:rPr lang="de-DE" sz="1400" dirty="0" smtClean="0"/>
              <a:t>(</a:t>
            </a:r>
            <a:r>
              <a:rPr lang="de-DE" sz="1400" dirty="0" err="1" smtClean="0"/>
              <a:t>Wahlstedt</a:t>
            </a:r>
            <a:r>
              <a:rPr lang="de-DE" sz="1400" dirty="0" smtClean="0"/>
              <a:t> et al., 2008)</a:t>
            </a:r>
            <a:endParaRPr lang="de-DE" sz="1400" dirty="0"/>
          </a:p>
        </p:txBody>
      </p:sp>
      <p:sp>
        <p:nvSpPr>
          <p:cNvPr id="6" name="Textfeld 3"/>
          <p:cNvSpPr txBox="1">
            <a:spLocks noChangeArrowheads="1"/>
          </p:cNvSpPr>
          <p:nvPr/>
        </p:nvSpPr>
        <p:spPr bwMode="auto">
          <a:xfrm>
            <a:off x="5292080" y="6525344"/>
            <a:ext cx="37947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None/>
            </a:pPr>
            <a:r>
              <a:rPr lang="de-DE" sz="1200" dirty="0">
                <a:latin typeface="Helvetica Light"/>
                <a:cs typeface="Helvetica Light"/>
              </a:rPr>
              <a:t>z.B. </a:t>
            </a:r>
            <a:r>
              <a:rPr lang="de-DE" sz="1200" dirty="0" smtClean="0">
                <a:latin typeface="Helvetica Light"/>
                <a:cs typeface="Helvetica Light"/>
              </a:rPr>
              <a:t>Casey (1996), Dodge &amp; Schwartz (1997) </a:t>
            </a:r>
            <a:endParaRPr lang="de-DE" sz="1200" dirty="0">
              <a:latin typeface="Helvetica Light"/>
              <a:cs typeface="Helvetica Light"/>
            </a:endParaRPr>
          </a:p>
        </p:txBody>
      </p:sp>
    </p:spTree>
    <p:extLst>
      <p:ext uri="{BB962C8B-B14F-4D97-AF65-F5344CB8AC3E}">
        <p14:creationId xmlns:p14="http://schemas.microsoft.com/office/powerpoint/2010/main" val="3782881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Überblick</a:t>
            </a:r>
            <a:endParaRPr lang="de-DE" dirty="0"/>
          </a:p>
        </p:txBody>
      </p:sp>
      <p:sp>
        <p:nvSpPr>
          <p:cNvPr id="4" name="Inhaltsplatzhalter 3"/>
          <p:cNvSpPr>
            <a:spLocks noGrp="1"/>
          </p:cNvSpPr>
          <p:nvPr>
            <p:ph idx="1"/>
          </p:nvPr>
        </p:nvSpPr>
        <p:spPr/>
        <p:txBody>
          <a:bodyPr>
            <a:normAutofit lnSpcReduction="10000"/>
          </a:bodyPr>
          <a:lstStyle/>
          <a:p>
            <a:r>
              <a:rPr lang="de-DE" sz="2400" dirty="0" smtClean="0"/>
              <a:t>Emotionen, Emotionale Kompetenz und Emotionsregulation</a:t>
            </a:r>
          </a:p>
          <a:p>
            <a:r>
              <a:rPr lang="de-DE" sz="2400" dirty="0" smtClean="0"/>
              <a:t>Dysfunktionale Emotionsregulation und Psychische Störungen</a:t>
            </a:r>
            <a:endParaRPr lang="de-DE" sz="2400" dirty="0"/>
          </a:p>
          <a:p>
            <a:pPr lvl="1"/>
            <a:r>
              <a:rPr lang="de-DE" sz="2400" dirty="0" smtClean="0"/>
              <a:t>Angststörungen</a:t>
            </a:r>
          </a:p>
          <a:p>
            <a:pPr lvl="1"/>
            <a:r>
              <a:rPr lang="de-DE" sz="2400" dirty="0" smtClean="0"/>
              <a:t>Nichtsuizidale Selbstverletzungen</a:t>
            </a:r>
          </a:p>
          <a:p>
            <a:pPr lvl="1"/>
            <a:r>
              <a:rPr lang="de-DE" sz="2400" dirty="0" smtClean="0"/>
              <a:t>Essstörungen</a:t>
            </a:r>
          </a:p>
          <a:p>
            <a:r>
              <a:rPr lang="de-DE" sz="2400" dirty="0" smtClean="0"/>
              <a:t>Klinische Implikationen </a:t>
            </a:r>
          </a:p>
          <a:p>
            <a:pPr lvl="1"/>
            <a:r>
              <a:rPr lang="de-DE" sz="2400" dirty="0"/>
              <a:t>Diagnostik</a:t>
            </a:r>
          </a:p>
          <a:p>
            <a:pPr lvl="1"/>
            <a:r>
              <a:rPr lang="de-DE" sz="2400" dirty="0" smtClean="0"/>
              <a:t>Prävention</a:t>
            </a:r>
          </a:p>
          <a:p>
            <a:pPr lvl="1"/>
            <a:r>
              <a:rPr lang="de-DE" sz="2400" dirty="0" smtClean="0"/>
              <a:t>Psychotherapie</a:t>
            </a:r>
          </a:p>
          <a:p>
            <a:endParaRPr lang="de-DE" sz="2400" dirty="0" smtClean="0"/>
          </a:p>
          <a:p>
            <a:endParaRPr lang="de-DE" sz="2400" dirty="0"/>
          </a:p>
        </p:txBody>
      </p:sp>
    </p:spTree>
    <p:extLst>
      <p:ext uri="{BB962C8B-B14F-4D97-AF65-F5344CB8AC3E}">
        <p14:creationId xmlns:p14="http://schemas.microsoft.com/office/powerpoint/2010/main" val="41736674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Inhaltsplatzhalter 2"/>
          <p:cNvSpPr>
            <a:spLocks noGrp="1"/>
          </p:cNvSpPr>
          <p:nvPr>
            <p:ph idx="1"/>
          </p:nvPr>
        </p:nvSpPr>
        <p:spPr>
          <a:xfrm>
            <a:off x="249489" y="1806714"/>
            <a:ext cx="8715124" cy="4466756"/>
          </a:xfrm>
        </p:spPr>
        <p:txBody>
          <a:bodyPr>
            <a:normAutofit/>
          </a:bodyPr>
          <a:lstStyle/>
          <a:p>
            <a:pPr marL="71438" indent="0" algn="just">
              <a:buFontTx/>
              <a:buNone/>
            </a:pPr>
            <a:r>
              <a:rPr lang="de-CH" sz="2400" dirty="0" smtClean="0">
                <a:ea typeface="MS PGothic" charset="0"/>
              </a:rPr>
              <a:t>NSSV= direkte absichtliche Verletzung des eigenen Körpers, die nicht mit suizidalen Absichten einhergeht und nicht sozial akzeptiert ist </a:t>
            </a:r>
            <a:r>
              <a:rPr lang="de-DE" altLang="ja-JP" sz="1600" dirty="0" smtClean="0">
                <a:ea typeface="MS PGothic" charset="0"/>
              </a:rPr>
              <a:t>(Lloyd-Richardson et al., 1997; </a:t>
            </a:r>
            <a:r>
              <a:rPr lang="de-DE" altLang="ja-JP" sz="1600" dirty="0" err="1" smtClean="0">
                <a:ea typeface="MS PGothic" charset="0"/>
              </a:rPr>
              <a:t>Nitkowski</a:t>
            </a:r>
            <a:r>
              <a:rPr lang="de-DE" altLang="ja-JP" sz="1600" dirty="0" smtClean="0">
                <a:ea typeface="MS PGothic" charset="0"/>
              </a:rPr>
              <a:t> &amp; Petermann, 2010; APA, 2013)</a:t>
            </a:r>
            <a:endParaRPr lang="de-DE" altLang="ja-JP" sz="1600" dirty="0">
              <a:ea typeface="MS PGothic" charset="0"/>
            </a:endParaRPr>
          </a:p>
          <a:p>
            <a:pPr marL="0" indent="0">
              <a:buNone/>
            </a:pPr>
            <a:endParaRPr lang="de-DE" sz="2400" dirty="0" smtClean="0">
              <a:ea typeface="MS PGothic" charset="0"/>
            </a:endParaRPr>
          </a:p>
          <a:p>
            <a:r>
              <a:rPr lang="de-DE" sz="2400" dirty="0" smtClean="0">
                <a:ea typeface="MS PGothic" charset="0"/>
              </a:rPr>
              <a:t>Forschungsdiagnose </a:t>
            </a:r>
            <a:r>
              <a:rPr lang="de-DE" sz="2400" dirty="0">
                <a:ea typeface="MS PGothic" charset="0"/>
              </a:rPr>
              <a:t>Sektion III DSM-5</a:t>
            </a:r>
          </a:p>
          <a:p>
            <a:r>
              <a:rPr lang="de-DE" sz="2400" dirty="0">
                <a:ea typeface="MS PGothic" charset="0"/>
              </a:rPr>
              <a:t>Prävalenz: 5-6 % NSSV-Störung </a:t>
            </a:r>
            <a:r>
              <a:rPr lang="de-DE" sz="1600" dirty="0">
                <a:ea typeface="MS PGothic" charset="0"/>
              </a:rPr>
              <a:t>(Brunner et al., 2007; Plener, Fischer, In-Albon et al., 2013; </a:t>
            </a:r>
            <a:r>
              <a:rPr lang="de-DE" sz="1600" dirty="0" err="1">
                <a:ea typeface="MS PGothic" charset="0"/>
              </a:rPr>
              <a:t>Zetterqvist</a:t>
            </a:r>
            <a:r>
              <a:rPr lang="de-DE" sz="1600" dirty="0">
                <a:ea typeface="MS PGothic" charset="0"/>
              </a:rPr>
              <a:t> et al., 2013) </a:t>
            </a:r>
          </a:p>
          <a:p>
            <a:r>
              <a:rPr lang="de-DE" sz="2400" dirty="0"/>
              <a:t>Beginn: 12. Lebensjahr, </a:t>
            </a:r>
            <a:r>
              <a:rPr lang="de-DE" sz="2400" dirty="0" err="1"/>
              <a:t>Auftretensgipfel</a:t>
            </a:r>
            <a:r>
              <a:rPr lang="de-DE" sz="2400" dirty="0"/>
              <a:t> um 15./16. </a:t>
            </a:r>
            <a:r>
              <a:rPr lang="de-DE" sz="2400" dirty="0" err="1"/>
              <a:t>Lj</a:t>
            </a:r>
            <a:r>
              <a:rPr lang="de-DE" sz="2400" dirty="0"/>
              <a:t>.</a:t>
            </a:r>
          </a:p>
          <a:p>
            <a:r>
              <a:rPr lang="de-DE" sz="2400" dirty="0"/>
              <a:t>NSSV als Risikofaktor für Suizidalität </a:t>
            </a:r>
            <a:r>
              <a:rPr lang="de-DE" sz="1600" dirty="0"/>
              <a:t>(</a:t>
            </a:r>
            <a:r>
              <a:rPr lang="de-DE" sz="1600" dirty="0" err="1"/>
              <a:t>Klonsky</a:t>
            </a:r>
            <a:r>
              <a:rPr lang="de-DE" sz="1600" dirty="0"/>
              <a:t> et al., 2013; </a:t>
            </a:r>
            <a:r>
              <a:rPr lang="de-DE" sz="1600" dirty="0" err="1"/>
              <a:t>Tuisku</a:t>
            </a:r>
            <a:r>
              <a:rPr lang="de-DE" sz="1600" dirty="0"/>
              <a:t> et al., 2014) </a:t>
            </a:r>
          </a:p>
          <a:p>
            <a:pPr marL="71438" indent="0"/>
            <a:endParaRPr lang="de-DE" dirty="0">
              <a:latin typeface="Verdana" charset="0"/>
              <a:ea typeface="MS PGothic" charset="0"/>
            </a:endParaRPr>
          </a:p>
        </p:txBody>
      </p:sp>
      <p:sp>
        <p:nvSpPr>
          <p:cNvPr id="14339" name="Rectangle 2"/>
          <p:cNvSpPr>
            <a:spLocks noGrp="1"/>
          </p:cNvSpPr>
          <p:nvPr>
            <p:ph type="title"/>
          </p:nvPr>
        </p:nvSpPr>
        <p:spPr>
          <a:xfrm>
            <a:off x="499615" y="349687"/>
            <a:ext cx="8464998" cy="1380342"/>
          </a:xfrm>
        </p:spPr>
        <p:txBody>
          <a:bodyPr>
            <a:normAutofit/>
          </a:bodyPr>
          <a:lstStyle/>
          <a:p>
            <a:r>
              <a:rPr lang="de-DE" sz="3600" dirty="0" smtClean="0">
                <a:ea typeface="MS PGothic" charset="0"/>
              </a:rPr>
              <a:t>Nicht</a:t>
            </a:r>
            <a:r>
              <a:rPr lang="de-DE" sz="3600" dirty="0">
                <a:ea typeface="MS PGothic" charset="0"/>
              </a:rPr>
              <a:t>s</a:t>
            </a:r>
            <a:r>
              <a:rPr lang="de-DE" sz="3600" dirty="0" smtClean="0">
                <a:ea typeface="MS PGothic" charset="0"/>
              </a:rPr>
              <a:t>uizidale Selbstverletzungen </a:t>
            </a:r>
            <a:r>
              <a:rPr lang="de-DE" sz="3600" dirty="0">
                <a:ea typeface="MS PGothic" charset="0"/>
              </a:rPr>
              <a:t>(NSSV)</a:t>
            </a:r>
          </a:p>
        </p:txBody>
      </p:sp>
      <p:sp>
        <p:nvSpPr>
          <p:cNvPr id="4" name="Textfeld 3"/>
          <p:cNvSpPr txBox="1"/>
          <p:nvPr/>
        </p:nvSpPr>
        <p:spPr>
          <a:xfrm>
            <a:off x="8537222" y="0"/>
            <a:ext cx="606777" cy="276999"/>
          </a:xfrm>
          <a:prstGeom prst="rect">
            <a:avLst/>
          </a:prstGeom>
          <a:noFill/>
        </p:spPr>
        <p:txBody>
          <a:bodyPr wrap="square" rtlCol="0">
            <a:spAutoFit/>
          </a:bodyPr>
          <a:lstStyle/>
          <a:p>
            <a:r>
              <a:rPr lang="de-DE" sz="1200" dirty="0" smtClean="0">
                <a:latin typeface="Helvetica Light"/>
                <a:cs typeface="Helvetica Light"/>
              </a:rPr>
              <a:t>NSSV</a:t>
            </a:r>
            <a:endParaRPr lang="de-DE" sz="1200" dirty="0">
              <a:latin typeface="Helvetica Light"/>
              <a:cs typeface="Helvetica Light"/>
            </a:endParaRPr>
          </a:p>
        </p:txBody>
      </p:sp>
    </p:spTree>
    <p:extLst>
      <p:ext uri="{BB962C8B-B14F-4D97-AF65-F5344CB8AC3E}">
        <p14:creationId xmlns:p14="http://schemas.microsoft.com/office/powerpoint/2010/main" val="22043397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199" y="274638"/>
            <a:ext cx="8571673" cy="1143000"/>
          </a:xfrm>
        </p:spPr>
        <p:txBody>
          <a:bodyPr>
            <a:noAutofit/>
          </a:bodyPr>
          <a:lstStyle/>
          <a:p>
            <a:r>
              <a:rPr lang="de-DE" sz="3600" dirty="0" smtClean="0"/>
              <a:t>Warum machen die das? </a:t>
            </a:r>
            <a:br>
              <a:rPr lang="de-DE" sz="3600" dirty="0" smtClean="0"/>
            </a:br>
            <a:r>
              <a:rPr lang="de-DE" sz="3200" dirty="0" smtClean="0"/>
              <a:t>Funktionen von selbstverletzendem Verhalten</a:t>
            </a:r>
            <a:endParaRPr lang="de-DE" sz="3200" dirty="0"/>
          </a:p>
        </p:txBody>
      </p:sp>
      <p:sp>
        <p:nvSpPr>
          <p:cNvPr id="5" name="Textfeld 4"/>
          <p:cNvSpPr txBox="1"/>
          <p:nvPr/>
        </p:nvSpPr>
        <p:spPr>
          <a:xfrm>
            <a:off x="3203222" y="2603732"/>
            <a:ext cx="2483556" cy="461665"/>
          </a:xfrm>
          <a:prstGeom prst="rect">
            <a:avLst/>
          </a:prstGeom>
          <a:noFill/>
          <a:ln>
            <a:solidFill>
              <a:srgbClr val="4F81BD"/>
            </a:solidFill>
          </a:ln>
        </p:spPr>
        <p:txBody>
          <a:bodyPr wrap="square" rtlCol="0">
            <a:spAutoFit/>
          </a:bodyPr>
          <a:lstStyle/>
          <a:p>
            <a:pPr algn="ctr"/>
            <a:r>
              <a:rPr lang="de-DE" sz="2400" dirty="0" smtClean="0">
                <a:latin typeface="Helvetica Light"/>
                <a:cs typeface="Helvetica Light"/>
              </a:rPr>
              <a:t>NSSV</a:t>
            </a:r>
            <a:endParaRPr lang="de-DE" sz="2400" dirty="0">
              <a:latin typeface="Helvetica Light"/>
              <a:cs typeface="Helvetica Light"/>
            </a:endParaRPr>
          </a:p>
        </p:txBody>
      </p:sp>
      <p:sp>
        <p:nvSpPr>
          <p:cNvPr id="6" name="Textfeld 5"/>
          <p:cNvSpPr txBox="1"/>
          <p:nvPr/>
        </p:nvSpPr>
        <p:spPr>
          <a:xfrm>
            <a:off x="1069622" y="3383845"/>
            <a:ext cx="2483556" cy="461665"/>
          </a:xfrm>
          <a:prstGeom prst="rect">
            <a:avLst/>
          </a:prstGeom>
          <a:noFill/>
          <a:ln>
            <a:solidFill>
              <a:srgbClr val="4F81BD"/>
            </a:solidFill>
          </a:ln>
        </p:spPr>
        <p:txBody>
          <a:bodyPr wrap="square" rtlCol="0">
            <a:spAutoFit/>
          </a:bodyPr>
          <a:lstStyle/>
          <a:p>
            <a:r>
              <a:rPr lang="de-DE" sz="2400" dirty="0" smtClean="0">
                <a:latin typeface="Helvetica Light"/>
                <a:cs typeface="Helvetica Light"/>
              </a:rPr>
              <a:t>Intrapersonell</a:t>
            </a:r>
            <a:endParaRPr lang="de-DE" sz="2400" dirty="0">
              <a:latin typeface="Helvetica Light"/>
              <a:cs typeface="Helvetica Light"/>
            </a:endParaRPr>
          </a:p>
        </p:txBody>
      </p:sp>
      <p:sp>
        <p:nvSpPr>
          <p:cNvPr id="7" name="Textfeld 6"/>
          <p:cNvSpPr txBox="1"/>
          <p:nvPr/>
        </p:nvSpPr>
        <p:spPr>
          <a:xfrm>
            <a:off x="4936066" y="3383845"/>
            <a:ext cx="2483556" cy="461665"/>
          </a:xfrm>
          <a:prstGeom prst="rect">
            <a:avLst/>
          </a:prstGeom>
          <a:noFill/>
          <a:ln>
            <a:solidFill>
              <a:srgbClr val="4F81BD"/>
            </a:solidFill>
          </a:ln>
        </p:spPr>
        <p:txBody>
          <a:bodyPr wrap="square" rtlCol="0">
            <a:spAutoFit/>
          </a:bodyPr>
          <a:lstStyle/>
          <a:p>
            <a:r>
              <a:rPr lang="de-DE" sz="2400" dirty="0" smtClean="0">
                <a:latin typeface="Helvetica Light"/>
                <a:cs typeface="Helvetica Light"/>
              </a:rPr>
              <a:t>Interpersonell</a:t>
            </a:r>
            <a:endParaRPr lang="de-DE" sz="2400" dirty="0">
              <a:latin typeface="Helvetica Light"/>
              <a:cs typeface="Helvetica Light"/>
            </a:endParaRPr>
          </a:p>
        </p:txBody>
      </p:sp>
      <p:sp>
        <p:nvSpPr>
          <p:cNvPr id="8" name="Textfeld 7"/>
          <p:cNvSpPr txBox="1"/>
          <p:nvPr/>
        </p:nvSpPr>
        <p:spPr>
          <a:xfrm>
            <a:off x="872067" y="4343400"/>
            <a:ext cx="1851378" cy="830997"/>
          </a:xfrm>
          <a:prstGeom prst="rect">
            <a:avLst/>
          </a:prstGeom>
          <a:noFill/>
          <a:ln>
            <a:solidFill>
              <a:srgbClr val="4F81BD"/>
            </a:solidFill>
          </a:ln>
        </p:spPr>
        <p:txBody>
          <a:bodyPr wrap="square" rtlCol="0">
            <a:spAutoFit/>
          </a:bodyPr>
          <a:lstStyle/>
          <a:p>
            <a:r>
              <a:rPr lang="de-DE" sz="2400" dirty="0" err="1" smtClean="0">
                <a:latin typeface="Helvetica Light"/>
                <a:cs typeface="Helvetica Light"/>
              </a:rPr>
              <a:t>Aversive</a:t>
            </a:r>
            <a:r>
              <a:rPr lang="de-DE" sz="2400" dirty="0" smtClean="0">
                <a:latin typeface="Helvetica Light"/>
                <a:cs typeface="Helvetica Light"/>
              </a:rPr>
              <a:t> Emotionen</a:t>
            </a:r>
            <a:endParaRPr lang="de-DE" sz="2400" dirty="0">
              <a:latin typeface="Helvetica Light"/>
              <a:cs typeface="Helvetica Light"/>
            </a:endParaRPr>
          </a:p>
        </p:txBody>
      </p:sp>
      <p:sp>
        <p:nvSpPr>
          <p:cNvPr id="9" name="Textfeld 8"/>
          <p:cNvSpPr txBox="1"/>
          <p:nvPr/>
        </p:nvSpPr>
        <p:spPr>
          <a:xfrm>
            <a:off x="3553177" y="4422423"/>
            <a:ext cx="2585155" cy="461665"/>
          </a:xfrm>
          <a:prstGeom prst="rect">
            <a:avLst/>
          </a:prstGeom>
          <a:noFill/>
          <a:ln>
            <a:solidFill>
              <a:srgbClr val="4F81BD"/>
            </a:solidFill>
          </a:ln>
        </p:spPr>
        <p:txBody>
          <a:bodyPr wrap="square" rtlCol="0">
            <a:spAutoFit/>
          </a:bodyPr>
          <a:lstStyle/>
          <a:p>
            <a:r>
              <a:rPr lang="de-DE" sz="2400" dirty="0" smtClean="0">
                <a:latin typeface="Helvetica Light"/>
                <a:cs typeface="Helvetica Light"/>
              </a:rPr>
              <a:t>Aufmerksamkeit</a:t>
            </a:r>
            <a:endParaRPr lang="de-DE" sz="2400" dirty="0">
              <a:latin typeface="Helvetica Light"/>
              <a:cs typeface="Helvetica Light"/>
            </a:endParaRPr>
          </a:p>
        </p:txBody>
      </p:sp>
      <p:sp>
        <p:nvSpPr>
          <p:cNvPr id="10" name="Textfeld 9"/>
          <p:cNvSpPr txBox="1"/>
          <p:nvPr/>
        </p:nvSpPr>
        <p:spPr>
          <a:xfrm>
            <a:off x="6265333" y="4349045"/>
            <a:ext cx="2664179" cy="830997"/>
          </a:xfrm>
          <a:prstGeom prst="rect">
            <a:avLst/>
          </a:prstGeom>
          <a:noFill/>
          <a:ln>
            <a:solidFill>
              <a:srgbClr val="4F81BD"/>
            </a:solidFill>
          </a:ln>
        </p:spPr>
        <p:txBody>
          <a:bodyPr wrap="square" rtlCol="0">
            <a:spAutoFit/>
          </a:bodyPr>
          <a:lstStyle/>
          <a:p>
            <a:r>
              <a:rPr lang="de-DE" sz="2400" dirty="0" smtClean="0">
                <a:latin typeface="Helvetica Light"/>
                <a:cs typeface="Helvetica Light"/>
              </a:rPr>
              <a:t>Negative soziale Interaktionen</a:t>
            </a:r>
            <a:endParaRPr lang="de-DE" sz="2400" dirty="0">
              <a:latin typeface="Helvetica Light"/>
              <a:cs typeface="Helvetica Light"/>
            </a:endParaRPr>
          </a:p>
        </p:txBody>
      </p:sp>
      <p:cxnSp>
        <p:nvCxnSpPr>
          <p:cNvPr id="14" name="Gerade Verbindung mit Pfeil 13"/>
          <p:cNvCxnSpPr/>
          <p:nvPr/>
        </p:nvCxnSpPr>
        <p:spPr>
          <a:xfrm flipH="1">
            <a:off x="2723445" y="2906889"/>
            <a:ext cx="380999" cy="3668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Gerade Verbindung mit Pfeil 15"/>
          <p:cNvCxnSpPr/>
          <p:nvPr/>
        </p:nvCxnSpPr>
        <p:spPr>
          <a:xfrm>
            <a:off x="5785556" y="2906889"/>
            <a:ext cx="479777" cy="3668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Gerade Verbindung mit Pfeil 17"/>
          <p:cNvCxnSpPr>
            <a:endCxn id="8" idx="0"/>
          </p:cNvCxnSpPr>
          <p:nvPr/>
        </p:nvCxnSpPr>
        <p:spPr>
          <a:xfrm>
            <a:off x="1792111" y="3845510"/>
            <a:ext cx="5645" cy="4978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Gerade Verbindung mit Pfeil 19"/>
          <p:cNvCxnSpPr/>
          <p:nvPr/>
        </p:nvCxnSpPr>
        <p:spPr>
          <a:xfrm flipH="1">
            <a:off x="5686778" y="3845510"/>
            <a:ext cx="225778" cy="4978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Gerade Verbindung mit Pfeil 21"/>
          <p:cNvCxnSpPr/>
          <p:nvPr/>
        </p:nvCxnSpPr>
        <p:spPr>
          <a:xfrm>
            <a:off x="6688667" y="3845510"/>
            <a:ext cx="282222" cy="4978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Gerade Verbindung mit Pfeil 23"/>
          <p:cNvCxnSpPr/>
          <p:nvPr/>
        </p:nvCxnSpPr>
        <p:spPr>
          <a:xfrm>
            <a:off x="2610555" y="4422423"/>
            <a:ext cx="0" cy="64346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7" name="Gerade Verbindung mit Pfeil 26"/>
          <p:cNvCxnSpPr/>
          <p:nvPr/>
        </p:nvCxnSpPr>
        <p:spPr>
          <a:xfrm flipV="1">
            <a:off x="5912556" y="4422423"/>
            <a:ext cx="0" cy="36124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9" name="Gerade Verbindung mit Pfeil 28"/>
          <p:cNvCxnSpPr/>
          <p:nvPr/>
        </p:nvCxnSpPr>
        <p:spPr>
          <a:xfrm>
            <a:off x="8700911" y="4422423"/>
            <a:ext cx="0" cy="64346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Textfeld 2"/>
          <p:cNvSpPr txBox="1">
            <a:spLocks noChangeArrowheads="1"/>
          </p:cNvSpPr>
          <p:nvPr/>
        </p:nvSpPr>
        <p:spPr bwMode="auto">
          <a:xfrm>
            <a:off x="6970889" y="6508552"/>
            <a:ext cx="20579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MS PGothic" charset="0"/>
                <a:cs typeface="MS PGothic" charset="0"/>
              </a:defRPr>
            </a:lvl1pPr>
            <a:lvl2pPr marL="742950" indent="-285750" eaLnBrk="0" hangingPunct="0">
              <a:defRPr sz="2400">
                <a:solidFill>
                  <a:schemeClr val="tx1"/>
                </a:solidFill>
                <a:latin typeface="Verdana" charset="0"/>
                <a:ea typeface="MS PGothic" charset="0"/>
                <a:cs typeface="MS PGothic" charset="0"/>
              </a:defRPr>
            </a:lvl2pPr>
            <a:lvl3pPr marL="1143000" indent="-228600" eaLnBrk="0" hangingPunct="0">
              <a:defRPr sz="2400">
                <a:solidFill>
                  <a:schemeClr val="tx1"/>
                </a:solidFill>
                <a:latin typeface="Verdana" charset="0"/>
                <a:ea typeface="MS PGothic" charset="0"/>
                <a:cs typeface="MS PGothic" charset="0"/>
              </a:defRPr>
            </a:lvl3pPr>
            <a:lvl4pPr marL="1600200" indent="-228600" eaLnBrk="0" hangingPunct="0">
              <a:defRPr sz="2400">
                <a:solidFill>
                  <a:schemeClr val="tx1"/>
                </a:solidFill>
                <a:latin typeface="Verdana" charset="0"/>
                <a:ea typeface="MS PGothic" charset="0"/>
                <a:cs typeface="MS PGothic" charset="0"/>
              </a:defRPr>
            </a:lvl4pPr>
            <a:lvl5pPr marL="2057400" indent="-228600" eaLnBrk="0" hangingPunct="0">
              <a:defRPr sz="2400">
                <a:solidFill>
                  <a:schemeClr val="tx1"/>
                </a:solidFill>
                <a:latin typeface="Verdana" charset="0"/>
                <a:ea typeface="MS PGothic" charset="0"/>
                <a:cs typeface="MS PGothic" charset="0"/>
              </a:defRPr>
            </a:lvl5pPr>
            <a:lvl6pPr marL="2514600" indent="-228600" algn="ctr" eaLnBrk="0" fontAlgn="base" hangingPunct="0">
              <a:spcBef>
                <a:spcPct val="0"/>
              </a:spcBef>
              <a:spcAft>
                <a:spcPct val="0"/>
              </a:spcAft>
              <a:buClr>
                <a:srgbClr val="2C3F68"/>
              </a:buClr>
              <a:buFont typeface="Wingdings" charset="0"/>
              <a:buChar char="§"/>
              <a:defRPr sz="2400">
                <a:solidFill>
                  <a:schemeClr val="tx1"/>
                </a:solidFill>
                <a:latin typeface="Verdana" charset="0"/>
                <a:ea typeface="MS PGothic" charset="0"/>
                <a:cs typeface="MS PGothic" charset="0"/>
              </a:defRPr>
            </a:lvl6pPr>
            <a:lvl7pPr marL="2971800" indent="-228600" algn="ctr" eaLnBrk="0" fontAlgn="base" hangingPunct="0">
              <a:spcBef>
                <a:spcPct val="0"/>
              </a:spcBef>
              <a:spcAft>
                <a:spcPct val="0"/>
              </a:spcAft>
              <a:buClr>
                <a:srgbClr val="2C3F68"/>
              </a:buClr>
              <a:buFont typeface="Wingdings" charset="0"/>
              <a:buChar char="§"/>
              <a:defRPr sz="2400">
                <a:solidFill>
                  <a:schemeClr val="tx1"/>
                </a:solidFill>
                <a:latin typeface="Verdana" charset="0"/>
                <a:ea typeface="MS PGothic" charset="0"/>
                <a:cs typeface="MS PGothic" charset="0"/>
              </a:defRPr>
            </a:lvl7pPr>
            <a:lvl8pPr marL="3429000" indent="-228600" algn="ctr" eaLnBrk="0" fontAlgn="base" hangingPunct="0">
              <a:spcBef>
                <a:spcPct val="0"/>
              </a:spcBef>
              <a:spcAft>
                <a:spcPct val="0"/>
              </a:spcAft>
              <a:buClr>
                <a:srgbClr val="2C3F68"/>
              </a:buClr>
              <a:buFont typeface="Wingdings" charset="0"/>
              <a:buChar char="§"/>
              <a:defRPr sz="2400">
                <a:solidFill>
                  <a:schemeClr val="tx1"/>
                </a:solidFill>
                <a:latin typeface="Verdana" charset="0"/>
                <a:ea typeface="MS PGothic" charset="0"/>
                <a:cs typeface="MS PGothic" charset="0"/>
              </a:defRPr>
            </a:lvl8pPr>
            <a:lvl9pPr marL="3886200" indent="-228600" algn="ctr" eaLnBrk="0" fontAlgn="base" hangingPunct="0">
              <a:spcBef>
                <a:spcPct val="0"/>
              </a:spcBef>
              <a:spcAft>
                <a:spcPct val="0"/>
              </a:spcAft>
              <a:buClr>
                <a:srgbClr val="2C3F68"/>
              </a:buClr>
              <a:buFont typeface="Wingdings" charset="0"/>
              <a:buChar char="§"/>
              <a:defRPr sz="2400">
                <a:solidFill>
                  <a:schemeClr val="tx1"/>
                </a:solidFill>
                <a:latin typeface="Verdana" charset="0"/>
                <a:ea typeface="MS PGothic" charset="0"/>
                <a:cs typeface="MS PGothic" charset="0"/>
              </a:defRPr>
            </a:lvl9pPr>
          </a:lstStyle>
          <a:p>
            <a:pPr eaLnBrk="1" hangingPunct="1">
              <a:buFont typeface="Wingdings" charset="0"/>
              <a:buNone/>
            </a:pPr>
            <a:r>
              <a:rPr lang="de-DE" sz="1400" dirty="0" smtClean="0">
                <a:latin typeface="Helvetica Light" charset="0"/>
                <a:ea typeface="ＭＳ Ｐゴシック" charset="0"/>
                <a:cs typeface="ＭＳ Ｐゴシック" charset="0"/>
              </a:rPr>
              <a:t>Nock &amp; </a:t>
            </a:r>
            <a:r>
              <a:rPr lang="de-DE" sz="1400" dirty="0" err="1" smtClean="0">
                <a:latin typeface="Helvetica Light" charset="0"/>
                <a:ea typeface="ＭＳ Ｐゴシック" charset="0"/>
                <a:cs typeface="ＭＳ Ｐゴシック" charset="0"/>
              </a:rPr>
              <a:t>Prinstein</a:t>
            </a:r>
            <a:r>
              <a:rPr lang="de-DE" sz="1400" dirty="0" smtClean="0">
                <a:latin typeface="Helvetica Light" charset="0"/>
                <a:ea typeface="ＭＳ Ｐゴシック" charset="0"/>
                <a:cs typeface="ＭＳ Ｐゴシック" charset="0"/>
              </a:rPr>
              <a:t>, 2004</a:t>
            </a:r>
            <a:endParaRPr lang="de-DE" sz="1400" dirty="0">
              <a:latin typeface="Helvetica Light" charset="0"/>
              <a:ea typeface="ＭＳ Ｐゴシック" charset="0"/>
              <a:cs typeface="ＭＳ Ｐゴシック" charset="0"/>
            </a:endParaRPr>
          </a:p>
        </p:txBody>
      </p:sp>
    </p:spTree>
    <p:extLst>
      <p:ext uri="{BB962C8B-B14F-4D97-AF65-F5344CB8AC3E}">
        <p14:creationId xmlns:p14="http://schemas.microsoft.com/office/powerpoint/2010/main" val="465576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Defizite Emotionsregulation </a:t>
            </a:r>
            <a:endParaRPr lang="de-DE" dirty="0"/>
          </a:p>
        </p:txBody>
      </p:sp>
      <p:graphicFrame>
        <p:nvGraphicFramePr>
          <p:cNvPr id="4" name="Diagramm 3"/>
          <p:cNvGraphicFramePr/>
          <p:nvPr>
            <p:extLst>
              <p:ext uri="{D42A27DB-BD31-4B8C-83A1-F6EECF244321}">
                <p14:modId xmlns:p14="http://schemas.microsoft.com/office/powerpoint/2010/main" val="1495803541"/>
              </p:ext>
            </p:extLst>
          </p:nvPr>
        </p:nvGraphicFramePr>
        <p:xfrm>
          <a:off x="186031" y="1910881"/>
          <a:ext cx="4194634" cy="2851861"/>
        </p:xfrm>
        <a:graphic>
          <a:graphicData uri="http://schemas.openxmlformats.org/drawingml/2006/chart">
            <c:chart xmlns:c="http://schemas.openxmlformats.org/drawingml/2006/chart" xmlns:r="http://schemas.openxmlformats.org/officeDocument/2006/relationships" r:id="rId3"/>
          </a:graphicData>
        </a:graphic>
      </p:graphicFrame>
      <p:sp>
        <p:nvSpPr>
          <p:cNvPr id="5" name="Rechteck 4"/>
          <p:cNvSpPr/>
          <p:nvPr/>
        </p:nvSpPr>
        <p:spPr>
          <a:xfrm>
            <a:off x="3859728" y="6571944"/>
            <a:ext cx="5284271" cy="276999"/>
          </a:xfrm>
          <a:prstGeom prst="rect">
            <a:avLst/>
          </a:prstGeom>
        </p:spPr>
        <p:txBody>
          <a:bodyPr wrap="square">
            <a:spAutoFit/>
          </a:bodyPr>
          <a:lstStyle/>
          <a:p>
            <a:r>
              <a:rPr lang="de-DE" sz="1200" dirty="0">
                <a:latin typeface="Helvetica Light"/>
                <a:cs typeface="Helvetica Light"/>
              </a:rPr>
              <a:t>In-</a:t>
            </a:r>
            <a:r>
              <a:rPr lang="de-DE" sz="1200" dirty="0" smtClean="0">
                <a:latin typeface="Helvetica Light"/>
                <a:cs typeface="Helvetica Light"/>
              </a:rPr>
              <a:t>Albon et al. (</a:t>
            </a:r>
            <a:r>
              <a:rPr lang="de-DE" sz="1200" dirty="0">
                <a:latin typeface="Helvetica Light"/>
                <a:cs typeface="Helvetica Light"/>
              </a:rPr>
              <a:t>2015). Emotionsregulation bei Jugendlichen mit </a:t>
            </a:r>
            <a:r>
              <a:rPr lang="de-DE" sz="1200" dirty="0" smtClean="0">
                <a:latin typeface="Helvetica Light"/>
                <a:cs typeface="Helvetica Light"/>
              </a:rPr>
              <a:t>NSSV </a:t>
            </a:r>
            <a:endParaRPr lang="de-CH" sz="1200" i="1" dirty="0">
              <a:latin typeface="Helvetica Light"/>
              <a:cs typeface="Helvetica Light"/>
            </a:endParaRPr>
          </a:p>
        </p:txBody>
      </p:sp>
      <p:sp>
        <p:nvSpPr>
          <p:cNvPr id="7" name="Textfeld 6"/>
          <p:cNvSpPr txBox="1"/>
          <p:nvPr/>
        </p:nvSpPr>
        <p:spPr>
          <a:xfrm>
            <a:off x="186032" y="1264551"/>
            <a:ext cx="3964276" cy="646331"/>
          </a:xfrm>
          <a:prstGeom prst="rect">
            <a:avLst/>
          </a:prstGeom>
          <a:noFill/>
        </p:spPr>
        <p:txBody>
          <a:bodyPr wrap="square" rtlCol="0">
            <a:spAutoFit/>
          </a:bodyPr>
          <a:lstStyle/>
          <a:p>
            <a:r>
              <a:rPr lang="de-DE" dirty="0" err="1" smtClean="0">
                <a:latin typeface="Helvetica Light"/>
                <a:cs typeface="Helvetica Light"/>
              </a:rPr>
              <a:t>Difficulties</a:t>
            </a:r>
            <a:r>
              <a:rPr lang="de-DE" dirty="0" smtClean="0">
                <a:latin typeface="Helvetica Light"/>
                <a:cs typeface="Helvetica Light"/>
              </a:rPr>
              <a:t> in Emotion Regulation </a:t>
            </a:r>
            <a:r>
              <a:rPr lang="de-DE" dirty="0" err="1" smtClean="0">
                <a:latin typeface="Helvetica Light"/>
                <a:cs typeface="Helvetica Light"/>
              </a:rPr>
              <a:t>Scale</a:t>
            </a:r>
            <a:r>
              <a:rPr lang="de-DE" dirty="0" smtClean="0">
                <a:latin typeface="Helvetica Light"/>
                <a:cs typeface="Helvetica Light"/>
              </a:rPr>
              <a:t> (DERS)</a:t>
            </a:r>
            <a:endParaRPr lang="de-DE" dirty="0">
              <a:latin typeface="Helvetica Light"/>
              <a:cs typeface="Helvetica Light"/>
            </a:endParaRPr>
          </a:p>
        </p:txBody>
      </p:sp>
      <p:grpSp>
        <p:nvGrpSpPr>
          <p:cNvPr id="8" name="Gruppierung 7"/>
          <p:cNvGrpSpPr/>
          <p:nvPr/>
        </p:nvGrpSpPr>
        <p:grpSpPr>
          <a:xfrm>
            <a:off x="4579661" y="2258272"/>
            <a:ext cx="4446690" cy="2700843"/>
            <a:chOff x="1979712" y="1588312"/>
            <a:chExt cx="6436227" cy="3503768"/>
          </a:xfrm>
        </p:grpSpPr>
        <p:sp>
          <p:nvSpPr>
            <p:cNvPr id="9" name="Textfeld 8"/>
            <p:cNvSpPr txBox="1"/>
            <p:nvPr/>
          </p:nvSpPr>
          <p:spPr>
            <a:xfrm flipH="1">
              <a:off x="2292614" y="1588312"/>
              <a:ext cx="6123325" cy="678766"/>
            </a:xfrm>
            <a:prstGeom prst="rect">
              <a:avLst/>
            </a:prstGeom>
            <a:noFill/>
          </p:spPr>
          <p:txBody>
            <a:bodyPr wrap="square" rtlCol="0">
              <a:spAutoFit/>
            </a:bodyPr>
            <a:lstStyle/>
            <a:p>
              <a:r>
                <a:rPr lang="de-DE" sz="1400" dirty="0" smtClean="0">
                  <a:latin typeface="Helvetica Light"/>
                  <a:cs typeface="Helvetica Light"/>
                </a:rPr>
                <a:t>Welche der folgenden Gefühle hast du am häufigsten? </a:t>
              </a:r>
              <a:r>
                <a:rPr lang="de-DE" sz="1400" i="1" dirty="0" smtClean="0">
                  <a:latin typeface="Helvetica Light"/>
                  <a:cs typeface="Helvetica Light"/>
                </a:rPr>
                <a:t>	</a:t>
              </a:r>
              <a:endParaRPr lang="de-DE" sz="1400" dirty="0"/>
            </a:p>
          </p:txBody>
        </p:sp>
        <p:graphicFrame>
          <p:nvGraphicFramePr>
            <p:cNvPr id="15" name="Diagramm 14"/>
            <p:cNvGraphicFramePr/>
            <p:nvPr>
              <p:extLst>
                <p:ext uri="{D42A27DB-BD31-4B8C-83A1-F6EECF244321}">
                  <p14:modId xmlns:p14="http://schemas.microsoft.com/office/powerpoint/2010/main" val="1382639067"/>
                </p:ext>
              </p:extLst>
            </p:nvPr>
          </p:nvGraphicFramePr>
          <p:xfrm>
            <a:off x="1979712" y="1988840"/>
            <a:ext cx="5688632" cy="3103240"/>
          </p:xfrm>
          <a:graphic>
            <a:graphicData uri="http://schemas.openxmlformats.org/drawingml/2006/chart">
              <c:chart xmlns:c="http://schemas.openxmlformats.org/drawingml/2006/chart" xmlns:r="http://schemas.openxmlformats.org/officeDocument/2006/relationships" r:id="rId4"/>
            </a:graphicData>
          </a:graphic>
        </p:graphicFrame>
      </p:grpSp>
      <p:sp>
        <p:nvSpPr>
          <p:cNvPr id="16" name="Textfeld 15"/>
          <p:cNvSpPr txBox="1"/>
          <p:nvPr/>
        </p:nvSpPr>
        <p:spPr>
          <a:xfrm>
            <a:off x="4795840" y="1759207"/>
            <a:ext cx="3903331" cy="369332"/>
          </a:xfrm>
          <a:prstGeom prst="rect">
            <a:avLst/>
          </a:prstGeom>
          <a:noFill/>
        </p:spPr>
        <p:txBody>
          <a:bodyPr wrap="square" rtlCol="0">
            <a:spAutoFit/>
          </a:bodyPr>
          <a:lstStyle/>
          <a:p>
            <a:r>
              <a:rPr lang="de-DE" dirty="0" smtClean="0">
                <a:latin typeface="Helvetica Light"/>
                <a:cs typeface="Helvetica Light"/>
              </a:rPr>
              <a:t>Emotionsregulations-Interview (ERI)</a:t>
            </a:r>
            <a:endParaRPr lang="de-DE" dirty="0">
              <a:latin typeface="Helvetica Light"/>
              <a:cs typeface="Helvetica Light"/>
            </a:endParaRPr>
          </a:p>
        </p:txBody>
      </p:sp>
      <p:grpSp>
        <p:nvGrpSpPr>
          <p:cNvPr id="6" name="Gruppierung 5"/>
          <p:cNvGrpSpPr/>
          <p:nvPr/>
        </p:nvGrpSpPr>
        <p:grpSpPr>
          <a:xfrm>
            <a:off x="4380665" y="5125187"/>
            <a:ext cx="1612586" cy="1207861"/>
            <a:chOff x="3031771" y="5354153"/>
            <a:chExt cx="1612586" cy="1207861"/>
          </a:xfrm>
        </p:grpSpPr>
        <p:pic>
          <p:nvPicPr>
            <p:cNvPr id="19" name="Bild 18" descr="Bildschirmfoto 2015-11-06 um 10.06.4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1771" y="5354153"/>
              <a:ext cx="932652" cy="1207861"/>
            </a:xfrm>
            <a:prstGeom prst="rect">
              <a:avLst/>
            </a:prstGeom>
          </p:spPr>
        </p:pic>
        <p:sp>
          <p:nvSpPr>
            <p:cNvPr id="20" name="Textfeld 19"/>
            <p:cNvSpPr txBox="1"/>
            <p:nvPr/>
          </p:nvSpPr>
          <p:spPr>
            <a:xfrm>
              <a:off x="3656256" y="5586713"/>
              <a:ext cx="988101" cy="738664"/>
            </a:xfrm>
            <a:prstGeom prst="rect">
              <a:avLst/>
            </a:prstGeom>
            <a:noFill/>
          </p:spPr>
          <p:txBody>
            <a:bodyPr wrap="square" rtlCol="0">
              <a:spAutoFit/>
            </a:bodyPr>
            <a:lstStyle/>
            <a:p>
              <a:r>
                <a:rPr lang="de-DE" sz="1400" dirty="0" smtClean="0">
                  <a:latin typeface="Helvetica Light"/>
                  <a:cs typeface="Helvetica Light"/>
                </a:rPr>
                <a:t>(</a:t>
              </a:r>
              <a:r>
                <a:rPr lang="de-DE" sz="1400" dirty="0" err="1" smtClean="0">
                  <a:latin typeface="Helvetica Light"/>
                  <a:cs typeface="Helvetica Light"/>
                </a:rPr>
                <a:t>n</a:t>
              </a:r>
              <a:r>
                <a:rPr lang="de-DE" sz="1400" dirty="0" smtClean="0">
                  <a:latin typeface="Helvetica Light"/>
                  <a:cs typeface="Helvetica Light"/>
                </a:rPr>
                <a:t> = 55)</a:t>
              </a:r>
            </a:p>
            <a:p>
              <a:r>
                <a:rPr lang="de-DE" sz="1400" dirty="0" smtClean="0">
                  <a:latin typeface="Helvetica Light"/>
                  <a:cs typeface="Helvetica Light"/>
                </a:rPr>
                <a:t>(</a:t>
              </a:r>
              <a:r>
                <a:rPr lang="de-DE" sz="1400" dirty="0" err="1" smtClean="0">
                  <a:latin typeface="Helvetica Light"/>
                  <a:cs typeface="Helvetica Light"/>
                </a:rPr>
                <a:t>n</a:t>
              </a:r>
              <a:r>
                <a:rPr lang="de-DE" sz="1400" dirty="0" smtClean="0">
                  <a:latin typeface="Helvetica Light"/>
                  <a:cs typeface="Helvetica Light"/>
                </a:rPr>
                <a:t> = 30)</a:t>
              </a:r>
            </a:p>
            <a:p>
              <a:r>
                <a:rPr lang="de-DE" sz="1400" dirty="0" smtClean="0">
                  <a:latin typeface="Helvetica Light"/>
                  <a:cs typeface="Helvetica Light"/>
                </a:rPr>
                <a:t>(</a:t>
              </a:r>
              <a:r>
                <a:rPr lang="de-DE" sz="1400" dirty="0" err="1" smtClean="0">
                  <a:latin typeface="Helvetica Light"/>
                  <a:cs typeface="Helvetica Light"/>
                </a:rPr>
                <a:t>n</a:t>
              </a:r>
              <a:r>
                <a:rPr lang="de-DE" sz="1400" dirty="0" smtClean="0">
                  <a:latin typeface="Helvetica Light"/>
                  <a:cs typeface="Helvetica Light"/>
                </a:rPr>
                <a:t> = 58)</a:t>
              </a:r>
            </a:p>
          </p:txBody>
        </p:sp>
      </p:grpSp>
      <p:sp>
        <p:nvSpPr>
          <p:cNvPr id="3" name="Textfeld 2"/>
          <p:cNvSpPr txBox="1"/>
          <p:nvPr/>
        </p:nvSpPr>
        <p:spPr>
          <a:xfrm>
            <a:off x="186030" y="4959115"/>
            <a:ext cx="3964277" cy="1200329"/>
          </a:xfrm>
          <a:prstGeom prst="rect">
            <a:avLst/>
          </a:prstGeom>
          <a:noFill/>
        </p:spPr>
        <p:txBody>
          <a:bodyPr wrap="square" rtlCol="0">
            <a:spAutoFit/>
          </a:bodyPr>
          <a:lstStyle/>
          <a:p>
            <a:r>
              <a:rPr lang="de-DE" b="1" dirty="0" smtClean="0">
                <a:latin typeface="Helvetica Light"/>
                <a:cs typeface="Helvetica Light"/>
              </a:rPr>
              <a:t>Emotionsregulations-Fragebogen:</a:t>
            </a:r>
            <a:r>
              <a:rPr lang="de-DE" dirty="0" smtClean="0">
                <a:latin typeface="Helvetica Light"/>
                <a:cs typeface="Helvetica Light"/>
              </a:rPr>
              <a:t> (</a:t>
            </a:r>
            <a:r>
              <a:rPr lang="de-DE" dirty="0" err="1" smtClean="0">
                <a:latin typeface="Helvetica Light"/>
                <a:cs typeface="Helvetica Light"/>
              </a:rPr>
              <a:t>Gross</a:t>
            </a:r>
            <a:r>
              <a:rPr lang="de-DE" dirty="0" smtClean="0">
                <a:latin typeface="Helvetica Light"/>
                <a:cs typeface="Helvetica Light"/>
              </a:rPr>
              <a:t>): </a:t>
            </a:r>
          </a:p>
          <a:p>
            <a:pPr marL="285750" indent="-285750">
              <a:buFont typeface="Arial"/>
              <a:buChar char="•"/>
            </a:pPr>
            <a:r>
              <a:rPr lang="de-DE" dirty="0" smtClean="0">
                <a:latin typeface="Helvetica Light"/>
                <a:cs typeface="Helvetica Light"/>
              </a:rPr>
              <a:t>sign. mehr Unterdrückung </a:t>
            </a:r>
          </a:p>
          <a:p>
            <a:pPr marL="285750" indent="-285750">
              <a:buFont typeface="Arial"/>
              <a:buChar char="•"/>
            </a:pPr>
            <a:r>
              <a:rPr lang="de-DE" dirty="0" smtClean="0">
                <a:latin typeface="Helvetica Light"/>
                <a:cs typeface="Helvetica Light"/>
              </a:rPr>
              <a:t>weniger Neubewertung</a:t>
            </a:r>
            <a:endParaRPr lang="de-DE" dirty="0">
              <a:latin typeface="Helvetica Light"/>
              <a:cs typeface="Helvetica Light"/>
            </a:endParaRPr>
          </a:p>
        </p:txBody>
      </p:sp>
    </p:spTree>
    <p:extLst>
      <p:ext uri="{BB962C8B-B14F-4D97-AF65-F5344CB8AC3E}">
        <p14:creationId xmlns:p14="http://schemas.microsoft.com/office/powerpoint/2010/main" val="39095257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928593"/>
          </a:xfrm>
        </p:spPr>
        <p:txBody>
          <a:bodyPr/>
          <a:lstStyle/>
          <a:p>
            <a:r>
              <a:rPr lang="de-DE" dirty="0" err="1" smtClean="0"/>
              <a:t>Interpretations</a:t>
            </a:r>
            <a:r>
              <a:rPr lang="de-DE" dirty="0" smtClean="0"/>
              <a:t> Bias</a:t>
            </a:r>
            <a:endParaRPr lang="de-DE" dirty="0"/>
          </a:p>
        </p:txBody>
      </p:sp>
      <p:graphicFrame>
        <p:nvGraphicFramePr>
          <p:cNvPr id="6" name="Tabelle 5"/>
          <p:cNvGraphicFramePr>
            <a:graphicFrameLocks noGrp="1"/>
          </p:cNvGraphicFramePr>
          <p:nvPr>
            <p:extLst>
              <p:ext uri="{D42A27DB-BD31-4B8C-83A1-F6EECF244321}">
                <p14:modId xmlns:p14="http://schemas.microsoft.com/office/powerpoint/2010/main" val="4227491797"/>
              </p:ext>
            </p:extLst>
          </p:nvPr>
        </p:nvGraphicFramePr>
        <p:xfrm>
          <a:off x="165374" y="1203231"/>
          <a:ext cx="8978626" cy="5120559"/>
        </p:xfrm>
        <a:graphic>
          <a:graphicData uri="http://schemas.openxmlformats.org/drawingml/2006/table">
            <a:tbl>
              <a:tblPr firstRow="1" bandRow="1">
                <a:tableStyleId>{E8B1032C-EA38-4F05-BA0D-38AFFFC7BED3}</a:tableStyleId>
              </a:tblPr>
              <a:tblGrid>
                <a:gridCol w="1407485"/>
                <a:gridCol w="2271343"/>
                <a:gridCol w="2884244"/>
                <a:gridCol w="2415554"/>
              </a:tblGrid>
              <a:tr h="501417">
                <a:tc>
                  <a:txBody>
                    <a:bodyPr/>
                    <a:lstStyle/>
                    <a:p>
                      <a:pPr algn="l"/>
                      <a:endParaRPr lang="de-DE" sz="1600" noProof="0" dirty="0">
                        <a:latin typeface="Helvetica Light"/>
                        <a:cs typeface="Helvetica Light"/>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tcPr>
                </a:tc>
                <a:tc>
                  <a:txBody>
                    <a:bodyPr/>
                    <a:lstStyle/>
                    <a:p>
                      <a:pPr algn="l"/>
                      <a:r>
                        <a:rPr lang="de-DE" sz="1600" noProof="0" dirty="0" smtClean="0">
                          <a:latin typeface="Helvetica Light"/>
                          <a:cs typeface="Helvetica Light"/>
                        </a:rPr>
                        <a:t>Sozial</a:t>
                      </a:r>
                      <a:r>
                        <a:rPr lang="de-DE" sz="1600" baseline="0" noProof="0" dirty="0" smtClean="0">
                          <a:latin typeface="Helvetica Light"/>
                          <a:cs typeface="Helvetica Light"/>
                        </a:rPr>
                        <a:t> </a:t>
                      </a:r>
                      <a:endParaRPr lang="de-DE" sz="1600" noProof="0" dirty="0">
                        <a:latin typeface="Helvetica Light"/>
                        <a:cs typeface="Helvetica Light"/>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tcPr>
                </a:tc>
                <a:tc>
                  <a:txBody>
                    <a:bodyPr/>
                    <a:lstStyle/>
                    <a:p>
                      <a:pPr algn="l"/>
                      <a:r>
                        <a:rPr lang="de-DE" sz="1600" b="0" noProof="0" dirty="0" smtClean="0">
                          <a:latin typeface="Helvetica Light"/>
                          <a:cs typeface="Helvetica Light"/>
                        </a:rPr>
                        <a:t>Nicht-sozial</a:t>
                      </a:r>
                      <a:r>
                        <a:rPr lang="de-DE" sz="1600" b="0" baseline="0" noProof="0" dirty="0" smtClean="0">
                          <a:latin typeface="Helvetica Light"/>
                          <a:cs typeface="Helvetica Light"/>
                        </a:rPr>
                        <a:t> </a:t>
                      </a:r>
                      <a:endParaRPr lang="de-DE" sz="1600" b="0" noProof="0" dirty="0">
                        <a:latin typeface="Helvetica Light"/>
                        <a:cs typeface="Helvetica Light"/>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tcPr>
                </a:tc>
                <a:tc>
                  <a:txBody>
                    <a:bodyPr/>
                    <a:lstStyle/>
                    <a:p>
                      <a:pPr algn="l"/>
                      <a:r>
                        <a:rPr lang="de-DE" sz="1600" noProof="0" dirty="0" smtClean="0">
                          <a:latin typeface="Helvetica Light"/>
                          <a:cs typeface="Helvetica Light"/>
                        </a:rPr>
                        <a:t>Intrapersonell</a:t>
                      </a:r>
                      <a:endParaRPr lang="de-DE" sz="1600" noProof="0" dirty="0">
                        <a:latin typeface="Helvetica Light"/>
                        <a:cs typeface="Helvetica Light"/>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tcPr>
                </a:tc>
              </a:tr>
              <a:tr h="1994084">
                <a:tc>
                  <a:txBody>
                    <a:bodyPr/>
                    <a:lstStyle/>
                    <a:p>
                      <a:pPr algn="l"/>
                      <a:r>
                        <a:rPr lang="de-DE" sz="1600" b="1" noProof="0" dirty="0" smtClean="0">
                          <a:latin typeface="Helvetica Light"/>
                          <a:cs typeface="Helvetica Light"/>
                        </a:rPr>
                        <a:t>ambivalente</a:t>
                      </a:r>
                    </a:p>
                    <a:p>
                      <a:pPr algn="l"/>
                      <a:r>
                        <a:rPr lang="de-DE" sz="1600" b="1" noProof="0" dirty="0" smtClean="0">
                          <a:latin typeface="Helvetica Light"/>
                          <a:cs typeface="Helvetica Light"/>
                        </a:rPr>
                        <a:t> Situation</a:t>
                      </a:r>
                      <a:endParaRPr lang="de-DE" sz="1600" b="1" noProof="0" dirty="0">
                        <a:latin typeface="Helvetica Light"/>
                        <a:cs typeface="Helvetica Light"/>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B w="28575" cap="flat" cmpd="sng" algn="ctr">
                      <a:noFill/>
                      <a:prstDash val="solid"/>
                      <a:round/>
                      <a:headEnd type="none" w="med" len="med"/>
                      <a:tailEnd type="none" w="med" len="med"/>
                    </a:lnB>
                    <a:solidFill>
                      <a:schemeClr val="accent6">
                        <a:lumMod val="40000"/>
                        <a:lumOff val="60000"/>
                        <a:alpha val="20000"/>
                      </a:schemeClr>
                    </a:solidFill>
                  </a:tcPr>
                </a:tc>
                <a:tc>
                  <a:txBody>
                    <a:bodyPr/>
                    <a:lstStyle/>
                    <a:p>
                      <a:pPr algn="l"/>
                      <a:r>
                        <a:rPr lang="de-DE" sz="1600" b="1" noProof="0" dirty="0" smtClean="0">
                          <a:latin typeface="Helvetica Light"/>
                          <a:cs typeface="Helvetica Light"/>
                        </a:rPr>
                        <a:t>Du</a:t>
                      </a:r>
                      <a:r>
                        <a:rPr lang="de-DE" sz="1600" b="1" baseline="0" noProof="0" dirty="0" smtClean="0">
                          <a:latin typeface="Helvetica Light"/>
                          <a:cs typeface="Helvetica Light"/>
                        </a:rPr>
                        <a:t> stehst zusammen mit einer Gruppe deiner Klassenkameraden</a:t>
                      </a:r>
                      <a:r>
                        <a:rPr lang="de-DE" sz="1600" b="1" noProof="0" dirty="0" smtClean="0">
                          <a:latin typeface="Helvetica Light"/>
                          <a:cs typeface="Helvetica Light"/>
                        </a:rPr>
                        <a:t>. Als</a:t>
                      </a:r>
                      <a:r>
                        <a:rPr lang="de-DE" sz="1600" b="1" baseline="0" noProof="0" dirty="0" smtClean="0">
                          <a:latin typeface="Helvetica Light"/>
                          <a:cs typeface="Helvetica Light"/>
                        </a:rPr>
                        <a:t> du beginnst, etwas zu sagen, achtet niemand darauf. Warum</a:t>
                      </a:r>
                      <a:r>
                        <a:rPr lang="de-DE" sz="1600" b="1" noProof="0" dirty="0" smtClean="0">
                          <a:latin typeface="Helvetica Light"/>
                          <a:cs typeface="Helvetica Light"/>
                        </a:rPr>
                        <a:t>?</a:t>
                      </a:r>
                      <a:endParaRPr lang="de-DE" sz="1600" b="1" noProof="0" dirty="0">
                        <a:latin typeface="Helvetica Light"/>
                        <a:cs typeface="Helvetica Light"/>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B w="28575" cap="flat" cmpd="sng" algn="ctr">
                      <a:noFill/>
                      <a:prstDash val="solid"/>
                      <a:round/>
                      <a:headEnd type="none" w="med" len="med"/>
                      <a:tailEnd type="none" w="med" len="med"/>
                    </a:lnB>
                    <a:solidFill>
                      <a:schemeClr val="accent6">
                        <a:lumMod val="40000"/>
                        <a:lumOff val="60000"/>
                        <a:alpha val="20000"/>
                      </a:schemeClr>
                    </a:solidFill>
                  </a:tcPr>
                </a:tc>
                <a:tc>
                  <a:txBody>
                    <a:bodyPr/>
                    <a:lstStyle/>
                    <a:p>
                      <a:pPr algn="l"/>
                      <a:r>
                        <a:rPr lang="de-DE" sz="1600" b="0" baseline="0" noProof="0" dirty="0" smtClean="0">
                          <a:latin typeface="Helvetica Light"/>
                          <a:cs typeface="Helvetica Light"/>
                        </a:rPr>
                        <a:t>Du hast ein neues Smartphone und du weißt nicht, wie die Chat Funktion funktioniert. Warum? </a:t>
                      </a:r>
                      <a:endParaRPr lang="de-DE" sz="1600" b="0" noProof="0" dirty="0">
                        <a:latin typeface="Helvetica Light"/>
                        <a:cs typeface="Helvetica Light"/>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B w="28575" cap="flat" cmpd="sng" algn="ctr">
                      <a:noFill/>
                      <a:prstDash val="solid"/>
                      <a:round/>
                      <a:headEnd type="none" w="med" len="med"/>
                      <a:tailEnd type="none" w="med" len="med"/>
                    </a:lnB>
                    <a:solidFill>
                      <a:schemeClr val="accent6">
                        <a:lumMod val="40000"/>
                        <a:lumOff val="60000"/>
                        <a:alpha val="20000"/>
                      </a:schemeClr>
                    </a:solidFill>
                  </a:tcPr>
                </a:tc>
                <a:tc>
                  <a:txBody>
                    <a:bodyPr/>
                    <a:lstStyle/>
                    <a:p>
                      <a:pPr algn="l"/>
                      <a:r>
                        <a:rPr lang="de-DE" sz="1600" b="1" noProof="0" dirty="0" smtClean="0">
                          <a:latin typeface="Helvetica Light"/>
                          <a:cs typeface="Helvetica Light"/>
                        </a:rPr>
                        <a:t>Du</a:t>
                      </a:r>
                      <a:r>
                        <a:rPr lang="de-DE" sz="1600" b="1" baseline="0" noProof="0" dirty="0" smtClean="0">
                          <a:latin typeface="Helvetica Light"/>
                          <a:cs typeface="Helvetica Light"/>
                        </a:rPr>
                        <a:t> bist alleine zu Hause und hast nichts zu tun.</a:t>
                      </a:r>
                      <a:r>
                        <a:rPr lang="de-DE" sz="1600" b="1" noProof="0" dirty="0" smtClean="0">
                          <a:latin typeface="Helvetica Light"/>
                          <a:cs typeface="Helvetica Light"/>
                        </a:rPr>
                        <a:t>. Was</a:t>
                      </a:r>
                      <a:r>
                        <a:rPr lang="de-DE" sz="1600" b="1" baseline="0" noProof="0" dirty="0" smtClean="0">
                          <a:latin typeface="Helvetica Light"/>
                          <a:cs typeface="Helvetica Light"/>
                        </a:rPr>
                        <a:t> bedeutet das für dich</a:t>
                      </a:r>
                      <a:r>
                        <a:rPr lang="de-DE" sz="1600" b="1" noProof="0" dirty="0" smtClean="0">
                          <a:latin typeface="Helvetica Light"/>
                          <a:cs typeface="Helvetica Light"/>
                        </a:rPr>
                        <a:t>?</a:t>
                      </a:r>
                      <a:endParaRPr lang="de-DE" sz="1600" b="1" noProof="0" dirty="0">
                        <a:latin typeface="Helvetica Light"/>
                        <a:cs typeface="Helvetica Light"/>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B w="28575" cap="flat" cmpd="sng" algn="ctr">
                      <a:noFill/>
                      <a:prstDash val="solid"/>
                      <a:round/>
                      <a:headEnd type="none" w="med" len="med"/>
                      <a:tailEnd type="none" w="med" len="med"/>
                    </a:lnB>
                    <a:solidFill>
                      <a:schemeClr val="accent6">
                        <a:lumMod val="40000"/>
                        <a:lumOff val="60000"/>
                        <a:alpha val="20000"/>
                      </a:schemeClr>
                    </a:solidFill>
                  </a:tcPr>
                </a:tc>
              </a:tr>
              <a:tr h="922636">
                <a:tc>
                  <a:txBody>
                    <a:bodyPr/>
                    <a:lstStyle/>
                    <a:p>
                      <a:pPr algn="l"/>
                      <a:r>
                        <a:rPr lang="de-DE" sz="1400" b="0" noProof="0" dirty="0" smtClean="0">
                          <a:latin typeface="Helvetica Light"/>
                          <a:cs typeface="Helvetica Light"/>
                        </a:rPr>
                        <a:t>positive Interpretation</a:t>
                      </a:r>
                      <a:endParaRPr lang="de-DE" sz="1400" b="0" noProof="0" dirty="0">
                        <a:latin typeface="Helvetica Light"/>
                        <a:cs typeface="Helvetica Light"/>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l"/>
                      <a:r>
                        <a:rPr lang="de-DE" sz="1400" noProof="0" dirty="0" smtClean="0">
                          <a:latin typeface="Helvetica Light"/>
                          <a:cs typeface="Helvetica Light"/>
                        </a:rPr>
                        <a:t>Sie</a:t>
                      </a:r>
                      <a:r>
                        <a:rPr lang="de-DE" sz="1400" baseline="0" noProof="0" dirty="0" smtClean="0">
                          <a:latin typeface="Helvetica Light"/>
                          <a:cs typeface="Helvetica Light"/>
                        </a:rPr>
                        <a:t> achten gerade auf etwas anderes, aber sie sind dennoch an dem interessiert, was ich sage. </a:t>
                      </a:r>
                      <a:endParaRPr lang="de-DE" sz="1400" noProof="0" dirty="0">
                        <a:latin typeface="Helvetica Light"/>
                        <a:cs typeface="Helvetica Light"/>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l"/>
                      <a:r>
                        <a:rPr lang="de-DE" sz="1400" noProof="0" dirty="0" smtClean="0">
                          <a:latin typeface="Helvetica Light"/>
                          <a:cs typeface="Helvetica Light"/>
                        </a:rPr>
                        <a:t>Ich</a:t>
                      </a:r>
                      <a:r>
                        <a:rPr lang="de-DE" sz="1400" baseline="0" noProof="0" dirty="0" smtClean="0">
                          <a:latin typeface="Helvetica Light"/>
                          <a:cs typeface="Helvetica Light"/>
                        </a:rPr>
                        <a:t> brauche einfach ein wenig Zeit, um herauszufinden, wie es funktioniert. </a:t>
                      </a:r>
                      <a:endParaRPr lang="de-DE" sz="1400" noProof="0" dirty="0">
                        <a:latin typeface="Helvetica Light"/>
                        <a:cs typeface="Helvetica Light"/>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l"/>
                      <a:r>
                        <a:rPr lang="de-DE" sz="1400" noProof="0" dirty="0" smtClean="0">
                          <a:latin typeface="Helvetica Light"/>
                          <a:cs typeface="Helvetica Light"/>
                        </a:rPr>
                        <a:t>Jetzt</a:t>
                      </a:r>
                      <a:r>
                        <a:rPr lang="de-DE" sz="1400" baseline="0" noProof="0" dirty="0" smtClean="0">
                          <a:latin typeface="Helvetica Light"/>
                          <a:cs typeface="Helvetica Light"/>
                        </a:rPr>
                        <a:t> kann ich alles, was ich will im Fernsehen schauen</a:t>
                      </a:r>
                      <a:r>
                        <a:rPr lang="de-DE" sz="1400" noProof="0" dirty="0" smtClean="0">
                          <a:latin typeface="Helvetica Light"/>
                          <a:cs typeface="Helvetica Light"/>
                        </a:rPr>
                        <a:t>.</a:t>
                      </a:r>
                      <a:endParaRPr lang="de-DE" sz="1400" noProof="0" dirty="0">
                        <a:latin typeface="Helvetica Light"/>
                        <a:cs typeface="Helvetica Light"/>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r>
              <a:tr h="900583">
                <a:tc>
                  <a:txBody>
                    <a:bodyPr/>
                    <a:lstStyle/>
                    <a:p>
                      <a:pPr algn="l"/>
                      <a:r>
                        <a:rPr lang="de-DE" sz="1400" b="0" noProof="0" dirty="0" smtClean="0">
                          <a:latin typeface="Helvetica Light"/>
                          <a:cs typeface="Helvetica Light"/>
                        </a:rPr>
                        <a:t>neutrale</a:t>
                      </a:r>
                      <a:r>
                        <a:rPr lang="de-DE" sz="1400" b="0" baseline="0" noProof="0" dirty="0" smtClean="0">
                          <a:latin typeface="Helvetica Light"/>
                          <a:cs typeface="Helvetica Light"/>
                        </a:rPr>
                        <a:t> </a:t>
                      </a:r>
                    </a:p>
                    <a:p>
                      <a:pPr algn="l"/>
                      <a:r>
                        <a:rPr lang="de-DE" sz="1400" b="0" noProof="0" dirty="0" smtClean="0">
                          <a:latin typeface="Helvetica Light"/>
                          <a:cs typeface="Helvetica Light"/>
                        </a:rPr>
                        <a:t>Interpretation</a:t>
                      </a:r>
                      <a:endParaRPr lang="de-DE" sz="1400" b="0" noProof="0" dirty="0">
                        <a:latin typeface="Helvetica Light"/>
                        <a:cs typeface="Helvetica Light"/>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6">
                        <a:lumMod val="40000"/>
                        <a:lumOff val="60000"/>
                        <a:alpha val="20000"/>
                      </a:schemeClr>
                    </a:solidFill>
                  </a:tcPr>
                </a:tc>
                <a:tc>
                  <a:txBody>
                    <a:bodyPr/>
                    <a:lstStyle/>
                    <a:p>
                      <a:pPr algn="l"/>
                      <a:r>
                        <a:rPr lang="de-DE" sz="1400" noProof="0" dirty="0" smtClean="0">
                          <a:latin typeface="Helvetica Light"/>
                          <a:cs typeface="Helvetica Light"/>
                        </a:rPr>
                        <a:t>Sie</a:t>
                      </a:r>
                      <a:r>
                        <a:rPr lang="de-DE" sz="1400" baseline="0" noProof="0" dirty="0" smtClean="0">
                          <a:latin typeface="Helvetica Light"/>
                          <a:cs typeface="Helvetica Light"/>
                        </a:rPr>
                        <a:t> denken immer noch über etwas nach, dass sie davor gehört haben. </a:t>
                      </a:r>
                      <a:endParaRPr lang="de-DE" sz="1400" noProof="0" dirty="0">
                        <a:latin typeface="Helvetica Light"/>
                        <a:cs typeface="Helvetica Light"/>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6">
                        <a:lumMod val="40000"/>
                        <a:lumOff val="60000"/>
                        <a:alpha val="20000"/>
                      </a:schemeClr>
                    </a:solidFill>
                  </a:tcPr>
                </a:tc>
                <a:tc>
                  <a:txBody>
                    <a:bodyPr/>
                    <a:lstStyle/>
                    <a:p>
                      <a:pPr algn="l"/>
                      <a:r>
                        <a:rPr lang="de-DE" sz="1400" noProof="0" dirty="0" smtClean="0">
                          <a:latin typeface="Helvetica Light"/>
                          <a:cs typeface="Helvetica Light"/>
                        </a:rPr>
                        <a:t>Dieses</a:t>
                      </a:r>
                      <a:r>
                        <a:rPr lang="de-DE" sz="1400" baseline="0" noProof="0" dirty="0" smtClean="0">
                          <a:latin typeface="Helvetica Light"/>
                          <a:cs typeface="Helvetica Light"/>
                        </a:rPr>
                        <a:t> Smartphone ist zu kompliziert. Niemand versteht es. </a:t>
                      </a:r>
                      <a:endParaRPr lang="de-DE" sz="1400" noProof="0" dirty="0">
                        <a:latin typeface="Helvetica Light"/>
                        <a:cs typeface="Helvetica Light"/>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6">
                        <a:lumMod val="40000"/>
                        <a:lumOff val="60000"/>
                        <a:alpha val="20000"/>
                      </a:schemeClr>
                    </a:solidFill>
                  </a:tcPr>
                </a:tc>
                <a:tc>
                  <a:txBody>
                    <a:bodyPr/>
                    <a:lstStyle/>
                    <a:p>
                      <a:pPr algn="l"/>
                      <a:r>
                        <a:rPr lang="de-DE" sz="1400" baseline="0" noProof="0" dirty="0" smtClean="0">
                          <a:latin typeface="Helvetica Light"/>
                          <a:cs typeface="Helvetica Light"/>
                        </a:rPr>
                        <a:t>Es bedeutet nichts besonderes.</a:t>
                      </a:r>
                      <a:endParaRPr lang="de-DE" sz="1400" noProof="0" dirty="0">
                        <a:latin typeface="Helvetica Light"/>
                        <a:cs typeface="Helvetica Light"/>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6">
                        <a:lumMod val="40000"/>
                        <a:lumOff val="60000"/>
                        <a:alpha val="20000"/>
                      </a:schemeClr>
                    </a:solidFill>
                  </a:tcPr>
                </a:tc>
              </a:tr>
              <a:tr h="714299">
                <a:tc>
                  <a:txBody>
                    <a:bodyPr/>
                    <a:lstStyle/>
                    <a:p>
                      <a:pPr algn="l"/>
                      <a:r>
                        <a:rPr lang="de-DE" sz="1400" b="0" noProof="0" dirty="0" smtClean="0">
                          <a:latin typeface="Helvetica Light"/>
                          <a:cs typeface="Helvetica Light"/>
                        </a:rPr>
                        <a:t>negative Interpretation</a:t>
                      </a:r>
                      <a:endParaRPr lang="de-DE" sz="1400" b="0" noProof="0" dirty="0">
                        <a:latin typeface="Helvetica Light"/>
                        <a:cs typeface="Helvetica Light"/>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tcPr>
                </a:tc>
                <a:tc>
                  <a:txBody>
                    <a:bodyPr/>
                    <a:lstStyle/>
                    <a:p>
                      <a:pPr algn="l"/>
                      <a:r>
                        <a:rPr lang="de-DE" sz="1400" noProof="0" dirty="0" smtClean="0">
                          <a:latin typeface="Helvetica Light"/>
                          <a:cs typeface="Helvetica Light"/>
                        </a:rPr>
                        <a:t>Es</a:t>
                      </a:r>
                      <a:r>
                        <a:rPr lang="de-DE" sz="1400" baseline="0" noProof="0" dirty="0" smtClean="0">
                          <a:latin typeface="Helvetica Light"/>
                          <a:cs typeface="Helvetica Light"/>
                        </a:rPr>
                        <a:t> interessiert sie nicht, was ich sage. Sie mögen mich nicht. </a:t>
                      </a:r>
                      <a:endParaRPr lang="de-DE" sz="1400" noProof="0" dirty="0">
                        <a:latin typeface="Helvetica Light"/>
                        <a:cs typeface="Helvetica Light"/>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tcPr>
                </a:tc>
                <a:tc>
                  <a:txBody>
                    <a:bodyPr/>
                    <a:lstStyle/>
                    <a:p>
                      <a:pPr algn="l"/>
                      <a:r>
                        <a:rPr lang="de-DE" sz="1400" noProof="0" dirty="0" smtClean="0">
                          <a:latin typeface="Helvetica Light"/>
                          <a:cs typeface="Helvetica Light"/>
                        </a:rPr>
                        <a:t>Ich</a:t>
                      </a:r>
                      <a:r>
                        <a:rPr lang="de-DE" sz="1400" baseline="0" noProof="0" dirty="0" smtClean="0">
                          <a:latin typeface="Helvetica Light"/>
                          <a:cs typeface="Helvetica Light"/>
                        </a:rPr>
                        <a:t> habe etwas falsch gemacht und jetzt funktioniert es nicht mehr. </a:t>
                      </a:r>
                      <a:endParaRPr lang="de-DE" sz="1400" noProof="0" dirty="0">
                        <a:latin typeface="Helvetica Light"/>
                        <a:cs typeface="Helvetica Light"/>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tcPr>
                </a:tc>
                <a:tc>
                  <a:txBody>
                    <a:bodyPr/>
                    <a:lstStyle/>
                    <a:p>
                      <a:pPr algn="l"/>
                      <a:r>
                        <a:rPr lang="de-DE" sz="1400" noProof="0" dirty="0" smtClean="0">
                          <a:latin typeface="Helvetica Light"/>
                          <a:cs typeface="Helvetica Light"/>
                        </a:rPr>
                        <a:t>Ich</a:t>
                      </a:r>
                      <a:r>
                        <a:rPr lang="de-DE" sz="1400" baseline="0" noProof="0" dirty="0" smtClean="0">
                          <a:latin typeface="Helvetica Light"/>
                          <a:cs typeface="Helvetica Light"/>
                        </a:rPr>
                        <a:t> halte das nicht länger aus. Alleine komme ich nicht klar. </a:t>
                      </a:r>
                      <a:endParaRPr lang="de-DE" sz="1400" noProof="0" dirty="0">
                        <a:latin typeface="Helvetica Light"/>
                        <a:cs typeface="Helvetica Light"/>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35929047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Interpretations</a:t>
            </a:r>
            <a:r>
              <a:rPr lang="de-DE" dirty="0" smtClean="0"/>
              <a:t> Bias</a:t>
            </a:r>
            <a:endParaRPr lang="de-DE" dirty="0"/>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2234515267"/>
              </p:ext>
            </p:extLst>
          </p:nvPr>
        </p:nvGraphicFramePr>
        <p:xfrm>
          <a:off x="457200" y="1299392"/>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feld 6"/>
          <p:cNvSpPr txBox="1"/>
          <p:nvPr/>
        </p:nvSpPr>
        <p:spPr>
          <a:xfrm>
            <a:off x="1236466" y="5825355"/>
            <a:ext cx="2623313" cy="369332"/>
          </a:xfrm>
          <a:prstGeom prst="rect">
            <a:avLst/>
          </a:prstGeom>
          <a:noFill/>
        </p:spPr>
        <p:txBody>
          <a:bodyPr wrap="square" rtlCol="0">
            <a:spAutoFit/>
          </a:bodyPr>
          <a:lstStyle/>
          <a:p>
            <a:pPr algn="ctr"/>
            <a:r>
              <a:rPr lang="de-DE" dirty="0" smtClean="0">
                <a:latin typeface="Helvetica Light"/>
                <a:cs typeface="Helvetica Light"/>
              </a:rPr>
              <a:t>Soziale Situationen</a:t>
            </a:r>
            <a:endParaRPr lang="de-DE" dirty="0">
              <a:latin typeface="Helvetica Light"/>
              <a:cs typeface="Helvetica Light"/>
            </a:endParaRPr>
          </a:p>
        </p:txBody>
      </p:sp>
      <p:sp>
        <p:nvSpPr>
          <p:cNvPr id="8" name="Textfeld 7"/>
          <p:cNvSpPr txBox="1"/>
          <p:nvPr/>
        </p:nvSpPr>
        <p:spPr>
          <a:xfrm>
            <a:off x="4045597" y="5825355"/>
            <a:ext cx="2972183" cy="369332"/>
          </a:xfrm>
          <a:prstGeom prst="rect">
            <a:avLst/>
          </a:prstGeom>
          <a:noFill/>
        </p:spPr>
        <p:txBody>
          <a:bodyPr wrap="square" rtlCol="0">
            <a:spAutoFit/>
          </a:bodyPr>
          <a:lstStyle/>
          <a:p>
            <a:r>
              <a:rPr lang="de-DE" dirty="0" smtClean="0">
                <a:latin typeface="Helvetica Light"/>
                <a:cs typeface="Helvetica Light"/>
              </a:rPr>
              <a:t>Intrapersonelle Situationen</a:t>
            </a:r>
            <a:endParaRPr lang="de-DE" dirty="0">
              <a:latin typeface="Helvetica Light"/>
              <a:cs typeface="Helvetica Light"/>
            </a:endParaRPr>
          </a:p>
        </p:txBody>
      </p:sp>
      <p:sp>
        <p:nvSpPr>
          <p:cNvPr id="9" name="Textfeld 8"/>
          <p:cNvSpPr txBox="1"/>
          <p:nvPr/>
        </p:nvSpPr>
        <p:spPr>
          <a:xfrm>
            <a:off x="3124583" y="1467773"/>
            <a:ext cx="1219757" cy="553998"/>
          </a:xfrm>
          <a:prstGeom prst="rect">
            <a:avLst/>
          </a:prstGeom>
          <a:noFill/>
        </p:spPr>
        <p:txBody>
          <a:bodyPr wrap="square" rtlCol="0">
            <a:spAutoFit/>
          </a:bodyPr>
          <a:lstStyle/>
          <a:p>
            <a:r>
              <a:rPr lang="de-DE" sz="1400" dirty="0" smtClean="0">
                <a:latin typeface="Helvetica Light"/>
                <a:cs typeface="Helvetica Light"/>
              </a:rPr>
              <a:t>NSSV-GKG: </a:t>
            </a:r>
          </a:p>
          <a:p>
            <a:r>
              <a:rPr lang="de-DE" sz="1600" i="1" dirty="0" smtClean="0">
                <a:latin typeface="Helvetica Light"/>
                <a:cs typeface="Helvetica Light"/>
              </a:rPr>
              <a:t>d</a:t>
            </a:r>
            <a:r>
              <a:rPr lang="de-DE" sz="1600" dirty="0" smtClean="0">
                <a:latin typeface="Helvetica Light"/>
                <a:cs typeface="Helvetica Light"/>
              </a:rPr>
              <a:t> = 1.35</a:t>
            </a:r>
            <a:endParaRPr lang="de-DE" sz="1600" dirty="0">
              <a:latin typeface="Helvetica Light"/>
              <a:cs typeface="Helvetica Light"/>
            </a:endParaRPr>
          </a:p>
        </p:txBody>
      </p:sp>
      <p:sp>
        <p:nvSpPr>
          <p:cNvPr id="10" name="Textfeld 9"/>
          <p:cNvSpPr txBox="1"/>
          <p:nvPr/>
        </p:nvSpPr>
        <p:spPr>
          <a:xfrm>
            <a:off x="2038498" y="1734832"/>
            <a:ext cx="1219757" cy="553998"/>
          </a:xfrm>
          <a:prstGeom prst="rect">
            <a:avLst/>
          </a:prstGeom>
          <a:noFill/>
        </p:spPr>
        <p:txBody>
          <a:bodyPr wrap="square" rtlCol="0">
            <a:spAutoFit/>
          </a:bodyPr>
          <a:lstStyle/>
          <a:p>
            <a:r>
              <a:rPr lang="de-DE" sz="1400" dirty="0" smtClean="0">
                <a:latin typeface="Helvetica Light"/>
                <a:cs typeface="Helvetica Light"/>
              </a:rPr>
              <a:t>NSSV-GKG: </a:t>
            </a:r>
          </a:p>
          <a:p>
            <a:r>
              <a:rPr lang="de-DE" sz="1600" i="1" dirty="0" smtClean="0">
                <a:latin typeface="Helvetica Light"/>
                <a:cs typeface="Helvetica Light"/>
              </a:rPr>
              <a:t>d</a:t>
            </a:r>
            <a:r>
              <a:rPr lang="de-DE" sz="1600" dirty="0" smtClean="0">
                <a:latin typeface="Helvetica Light"/>
                <a:cs typeface="Helvetica Light"/>
              </a:rPr>
              <a:t> = .96</a:t>
            </a:r>
            <a:endParaRPr lang="de-DE" sz="1600" dirty="0">
              <a:latin typeface="Helvetica Light"/>
              <a:cs typeface="Helvetica Light"/>
            </a:endParaRPr>
          </a:p>
        </p:txBody>
      </p:sp>
      <p:sp>
        <p:nvSpPr>
          <p:cNvPr id="11" name="Textfeld 10"/>
          <p:cNvSpPr txBox="1"/>
          <p:nvPr/>
        </p:nvSpPr>
        <p:spPr>
          <a:xfrm>
            <a:off x="6267894" y="1533772"/>
            <a:ext cx="1219757" cy="553998"/>
          </a:xfrm>
          <a:prstGeom prst="rect">
            <a:avLst/>
          </a:prstGeom>
          <a:noFill/>
        </p:spPr>
        <p:txBody>
          <a:bodyPr wrap="square" rtlCol="0">
            <a:spAutoFit/>
          </a:bodyPr>
          <a:lstStyle/>
          <a:p>
            <a:r>
              <a:rPr lang="de-DE" sz="1400" dirty="0" smtClean="0">
                <a:latin typeface="Helvetica Light"/>
                <a:cs typeface="Helvetica Light"/>
              </a:rPr>
              <a:t>NSSV-GKG: </a:t>
            </a:r>
          </a:p>
          <a:p>
            <a:r>
              <a:rPr lang="de-DE" sz="1600" i="1" dirty="0" smtClean="0">
                <a:latin typeface="Helvetica Light"/>
                <a:cs typeface="Helvetica Light"/>
              </a:rPr>
              <a:t>d</a:t>
            </a:r>
            <a:r>
              <a:rPr lang="de-DE" sz="1600" dirty="0" smtClean="0">
                <a:latin typeface="Helvetica Light"/>
                <a:cs typeface="Helvetica Light"/>
              </a:rPr>
              <a:t> = 1.89</a:t>
            </a:r>
            <a:endParaRPr lang="de-DE" sz="1600" dirty="0">
              <a:latin typeface="Helvetica Light"/>
              <a:cs typeface="Helvetica Light"/>
            </a:endParaRPr>
          </a:p>
        </p:txBody>
      </p:sp>
      <p:sp>
        <p:nvSpPr>
          <p:cNvPr id="12" name="Textfeld 11"/>
          <p:cNvSpPr txBox="1"/>
          <p:nvPr/>
        </p:nvSpPr>
        <p:spPr>
          <a:xfrm>
            <a:off x="5048137" y="1566348"/>
            <a:ext cx="1219757" cy="553998"/>
          </a:xfrm>
          <a:prstGeom prst="rect">
            <a:avLst/>
          </a:prstGeom>
          <a:noFill/>
        </p:spPr>
        <p:txBody>
          <a:bodyPr wrap="square" rtlCol="0">
            <a:spAutoFit/>
          </a:bodyPr>
          <a:lstStyle/>
          <a:p>
            <a:r>
              <a:rPr lang="de-DE" sz="1400" dirty="0" smtClean="0">
                <a:latin typeface="Helvetica Light"/>
                <a:cs typeface="Helvetica Light"/>
              </a:rPr>
              <a:t>NSSV-GKG: </a:t>
            </a:r>
          </a:p>
          <a:p>
            <a:r>
              <a:rPr lang="de-DE" sz="1600" i="1" dirty="0" smtClean="0">
                <a:latin typeface="Helvetica Light"/>
                <a:cs typeface="Helvetica Light"/>
              </a:rPr>
              <a:t>d</a:t>
            </a:r>
            <a:r>
              <a:rPr lang="de-DE" sz="1600" dirty="0" smtClean="0">
                <a:latin typeface="Helvetica Light"/>
                <a:cs typeface="Helvetica Light"/>
              </a:rPr>
              <a:t> = 1.02</a:t>
            </a:r>
            <a:endParaRPr lang="de-DE" sz="1600" dirty="0">
              <a:latin typeface="Helvetica Light"/>
              <a:cs typeface="Helvetica Light"/>
            </a:endParaRPr>
          </a:p>
        </p:txBody>
      </p:sp>
    </p:spTree>
    <p:extLst>
      <p:ext uri="{BB962C8B-B14F-4D97-AF65-F5344CB8AC3E}">
        <p14:creationId xmlns:p14="http://schemas.microsoft.com/office/powerpoint/2010/main" val="13970980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73878"/>
            <a:ext cx="8075240" cy="670086"/>
          </a:xfrm>
        </p:spPr>
        <p:txBody>
          <a:bodyPr>
            <a:normAutofit fontScale="90000"/>
          </a:bodyPr>
          <a:lstStyle/>
          <a:p>
            <a:r>
              <a:rPr lang="de-CH" dirty="0" smtClean="0"/>
              <a:t>Emotionserkennungsparadigma</a:t>
            </a:r>
            <a:endParaRPr lang="de-CH" dirty="0"/>
          </a:p>
        </p:txBody>
      </p:sp>
      <p:grpSp>
        <p:nvGrpSpPr>
          <p:cNvPr id="4" name="Gruppierung 3"/>
          <p:cNvGrpSpPr/>
          <p:nvPr/>
        </p:nvGrpSpPr>
        <p:grpSpPr>
          <a:xfrm>
            <a:off x="575556" y="1142649"/>
            <a:ext cx="8568444" cy="5508612"/>
            <a:chOff x="575556" y="944724"/>
            <a:chExt cx="8568444" cy="5508612"/>
          </a:xfrm>
        </p:grpSpPr>
        <p:sp>
          <p:nvSpPr>
            <p:cNvPr id="7" name="Inhaltsplatzhalter 2"/>
            <p:cNvSpPr txBox="1">
              <a:spLocks/>
            </p:cNvSpPr>
            <p:nvPr/>
          </p:nvSpPr>
          <p:spPr>
            <a:xfrm>
              <a:off x="1785600" y="3737526"/>
              <a:ext cx="1543050" cy="2124198"/>
            </a:xfrm>
            <a:prstGeom prst="rect">
              <a:avLst/>
            </a:prstGeom>
          </p:spPr>
          <p:txBody>
            <a:bodyPr vert="horz" lIns="0" tIns="0" rIns="0" bIns="0" rtlCol="0">
              <a:noAutofit/>
            </a:bodyPr>
            <a:lstStyle>
              <a:lvl1pPr marL="0" indent="0" algn="l" defTabSz="914400" rtl="0" eaLnBrk="1" latinLnBrk="0" hangingPunct="1">
                <a:lnSpc>
                  <a:spcPts val="2200"/>
                </a:lnSpc>
                <a:spcBef>
                  <a:spcPts val="0"/>
                </a:spcBef>
                <a:buFont typeface="Arial" panose="020B0604020202020204" pitchFamily="34" charset="0"/>
                <a:buNone/>
                <a:defRPr sz="1800" kern="1200">
                  <a:solidFill>
                    <a:schemeClr val="tx1"/>
                  </a:solidFill>
                  <a:latin typeface="+mn-lt"/>
                  <a:ea typeface="+mn-ea"/>
                  <a:cs typeface="+mn-cs"/>
                </a:defRPr>
              </a:lvl1pPr>
              <a:lvl2pPr marL="180000" indent="-180000" algn="l" defTabSz="914400" rtl="0" eaLnBrk="1" latinLnBrk="0" hangingPunct="1">
                <a:lnSpc>
                  <a:spcPts val="2200"/>
                </a:lnSpc>
                <a:spcBef>
                  <a:spcPts val="0"/>
                </a:spcBef>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ts val="2200"/>
                </a:lnSpc>
                <a:spcBef>
                  <a:spcPts val="0"/>
                </a:spcBef>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ts val="2200"/>
                </a:lnSpc>
                <a:spcBef>
                  <a:spcPts val="0"/>
                </a:spcBef>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ts val="22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err="1" smtClean="0">
                  <a:latin typeface="Helvetica Light"/>
                  <a:cs typeface="Helvetica Light"/>
                </a:rPr>
                <a:t>Emotionen</a:t>
              </a:r>
              <a:r>
                <a:rPr lang="en-GB" dirty="0" smtClean="0">
                  <a:latin typeface="Helvetica Light"/>
                  <a:cs typeface="Helvetica Light"/>
                </a:rPr>
                <a:t>: </a:t>
              </a:r>
            </a:p>
            <a:p>
              <a:r>
                <a:rPr lang="en-GB" dirty="0" err="1" smtClean="0">
                  <a:latin typeface="Helvetica Light"/>
                  <a:cs typeface="Helvetica Light"/>
                </a:rPr>
                <a:t>Wut</a:t>
              </a:r>
              <a:endParaRPr lang="en-GB" dirty="0" smtClean="0">
                <a:latin typeface="Helvetica Light"/>
                <a:cs typeface="Helvetica Light"/>
              </a:endParaRPr>
            </a:p>
            <a:p>
              <a:r>
                <a:rPr lang="en-GB" dirty="0" smtClean="0">
                  <a:latin typeface="Helvetica Light"/>
                  <a:cs typeface="Helvetica Light"/>
                </a:rPr>
                <a:t>Angst</a:t>
              </a:r>
            </a:p>
            <a:p>
              <a:r>
                <a:rPr lang="en-GB" dirty="0" err="1" smtClean="0">
                  <a:latin typeface="Helvetica Light"/>
                  <a:cs typeface="Helvetica Light"/>
                </a:rPr>
                <a:t>Trauer</a:t>
              </a:r>
              <a:endParaRPr lang="en-GB" dirty="0" smtClean="0">
                <a:latin typeface="Helvetica Light"/>
                <a:cs typeface="Helvetica Light"/>
              </a:endParaRPr>
            </a:p>
            <a:p>
              <a:r>
                <a:rPr lang="en-GB" dirty="0" err="1" smtClean="0">
                  <a:latin typeface="Helvetica Light"/>
                  <a:cs typeface="Helvetica Light"/>
                </a:rPr>
                <a:t>Ekel</a:t>
              </a:r>
              <a:endParaRPr lang="en-GB" dirty="0" smtClean="0">
                <a:latin typeface="Helvetica Light"/>
                <a:cs typeface="Helvetica Light"/>
              </a:endParaRPr>
            </a:p>
            <a:p>
              <a:r>
                <a:rPr lang="en-GB" dirty="0" err="1" smtClean="0">
                  <a:latin typeface="Helvetica Light"/>
                  <a:cs typeface="Helvetica Light"/>
                </a:rPr>
                <a:t>Freude</a:t>
              </a:r>
              <a:endParaRPr lang="en-GB" dirty="0" smtClean="0">
                <a:latin typeface="Helvetica Light"/>
                <a:cs typeface="Helvetica Light"/>
              </a:endParaRPr>
            </a:p>
            <a:p>
              <a:r>
                <a:rPr lang="en-GB" dirty="0" smtClean="0">
                  <a:latin typeface="Helvetica Light"/>
                  <a:cs typeface="Helvetica Light"/>
                </a:rPr>
                <a:t>Neutral</a:t>
              </a:r>
            </a:p>
            <a:p>
              <a:endParaRPr lang="en-GB" dirty="0" smtClean="0">
                <a:latin typeface="Helvetica Light"/>
                <a:cs typeface="Helvetica Light"/>
              </a:endParaRPr>
            </a:p>
            <a:p>
              <a:endParaRPr lang="en-GB" dirty="0">
                <a:latin typeface="Helvetica Light"/>
                <a:cs typeface="Helvetica Light"/>
              </a:endParaRPr>
            </a:p>
          </p:txBody>
        </p:sp>
        <p:cxnSp>
          <p:nvCxnSpPr>
            <p:cNvPr id="11" name="Gerade Verbindung mit Pfeil 10"/>
            <p:cNvCxnSpPr>
              <a:endCxn id="22" idx="1"/>
            </p:cNvCxnSpPr>
            <p:nvPr/>
          </p:nvCxnSpPr>
          <p:spPr>
            <a:xfrm>
              <a:off x="575556" y="2240868"/>
              <a:ext cx="7452828" cy="405045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3" name="Textfeld 12"/>
            <p:cNvSpPr txBox="1"/>
            <p:nvPr/>
          </p:nvSpPr>
          <p:spPr>
            <a:xfrm>
              <a:off x="3808374" y="2708920"/>
              <a:ext cx="2873030" cy="324036"/>
            </a:xfrm>
            <a:prstGeom prst="rect">
              <a:avLst/>
            </a:prstGeom>
            <a:noFill/>
          </p:spPr>
          <p:txBody>
            <a:bodyPr wrap="square" lIns="0" tIns="0" rIns="0" bIns="0" rtlCol="0">
              <a:noAutofit/>
            </a:bodyPr>
            <a:lstStyle>
              <a:defPPr>
                <a:defRPr lang="de-DE"/>
              </a:defPPr>
              <a:lvl1pPr>
                <a:lnSpc>
                  <a:spcPts val="2200"/>
                </a:lnSpc>
                <a:defRPr sz="1600"/>
              </a:lvl1pPr>
            </a:lstStyle>
            <a:p>
              <a:r>
                <a:rPr lang="en-GB" dirty="0" smtClean="0">
                  <a:latin typeface="Helvetica Light"/>
                  <a:cs typeface="Helvetica Light"/>
                </a:rPr>
                <a:t>Morphing </a:t>
              </a:r>
              <a:r>
                <a:rPr lang="en-GB" dirty="0" err="1" smtClean="0">
                  <a:latin typeface="Helvetica Light"/>
                  <a:cs typeface="Helvetica Light"/>
                </a:rPr>
                <a:t>Präsentation</a:t>
              </a:r>
              <a:r>
                <a:rPr lang="en-GB" dirty="0" smtClean="0">
                  <a:latin typeface="Helvetica Light"/>
                  <a:cs typeface="Helvetica Light"/>
                </a:rPr>
                <a:t> (5 </a:t>
              </a:r>
              <a:r>
                <a:rPr lang="en-GB" dirty="0" err="1" smtClean="0">
                  <a:latin typeface="Helvetica Light"/>
                  <a:cs typeface="Helvetica Light"/>
                </a:rPr>
                <a:t>sek</a:t>
              </a:r>
              <a:r>
                <a:rPr lang="en-GB" dirty="0">
                  <a:latin typeface="Helvetica Light"/>
                  <a:cs typeface="Helvetica Light"/>
                </a:rPr>
                <a:t>)</a:t>
              </a:r>
              <a:r>
                <a:rPr lang="en-GB" dirty="0" smtClean="0">
                  <a:latin typeface="Helvetica Light"/>
                  <a:cs typeface="Helvetica Light"/>
                </a:rPr>
                <a:t> </a:t>
              </a:r>
              <a:endParaRPr lang="en-GB" dirty="0">
                <a:latin typeface="Helvetica Light"/>
                <a:cs typeface="Helvetica Light"/>
              </a:endParaRPr>
            </a:p>
          </p:txBody>
        </p:sp>
        <p:sp>
          <p:nvSpPr>
            <p:cNvPr id="15" name="Rechteck 14"/>
            <p:cNvSpPr/>
            <p:nvPr/>
          </p:nvSpPr>
          <p:spPr>
            <a:xfrm>
              <a:off x="5256076" y="3861048"/>
              <a:ext cx="1260174" cy="864115"/>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err="1" smtClean="0">
                <a:latin typeface="Helvetica Light"/>
                <a:cs typeface="Helvetica Light"/>
              </a:endParaRPr>
            </a:p>
          </p:txBody>
        </p:sp>
        <p:sp>
          <p:nvSpPr>
            <p:cNvPr id="16" name="Rechteck 15"/>
            <p:cNvSpPr/>
            <p:nvPr/>
          </p:nvSpPr>
          <p:spPr>
            <a:xfrm>
              <a:off x="3743908" y="3032956"/>
              <a:ext cx="1259998" cy="863999"/>
            </a:xfrm>
            <a:prstGeom prst="rect">
              <a:avLst/>
            </a:prstGeom>
            <a:noFill/>
          </p:spPr>
          <p:style>
            <a:lnRef idx="2">
              <a:schemeClr val="dk1"/>
            </a:lnRef>
            <a:fillRef idx="1">
              <a:schemeClr val="lt1"/>
            </a:fillRef>
            <a:effectRef idx="0">
              <a:schemeClr val="dk1"/>
            </a:effectRef>
            <a:fontRef idx="minor">
              <a:schemeClr val="dk1"/>
            </a:fontRef>
          </p:style>
          <p:txBody>
            <a:bodyPr wrap="square" lIns="0" tIns="0" rIns="0" bIns="0" rtlCol="0">
              <a:noAutofit/>
            </a:bodyPr>
            <a:lstStyle/>
            <a:p>
              <a:pPr algn="ctr">
                <a:lnSpc>
                  <a:spcPts val="2200"/>
                </a:lnSpc>
              </a:pPr>
              <a:endParaRPr lang="en-GB" dirty="0" err="1">
                <a:latin typeface="Helvetica Light"/>
                <a:cs typeface="Helvetica Light"/>
              </a:endParaRPr>
            </a:p>
          </p:txBody>
        </p:sp>
        <p:sp>
          <p:nvSpPr>
            <p:cNvPr id="17" name="Textfeld 16"/>
            <p:cNvSpPr txBox="1"/>
            <p:nvPr/>
          </p:nvSpPr>
          <p:spPr>
            <a:xfrm>
              <a:off x="827584" y="1304764"/>
              <a:ext cx="1259997" cy="863999"/>
            </a:xfrm>
            <a:prstGeom prst="rect">
              <a:avLst/>
            </a:prstGeom>
          </p:spPr>
          <p:style>
            <a:lnRef idx="2">
              <a:schemeClr val="dk1"/>
            </a:lnRef>
            <a:fillRef idx="1">
              <a:schemeClr val="lt1"/>
            </a:fillRef>
            <a:effectRef idx="0">
              <a:schemeClr val="dk1"/>
            </a:effectRef>
            <a:fontRef idx="minor">
              <a:schemeClr val="dk1"/>
            </a:fontRef>
          </p:style>
          <p:txBody>
            <a:bodyPr wrap="square" lIns="0" tIns="0" rIns="0" bIns="0" rtlCol="0">
              <a:noAutofit/>
            </a:bodyPr>
            <a:lstStyle/>
            <a:p>
              <a:pPr algn="ctr">
                <a:lnSpc>
                  <a:spcPts val="2200"/>
                </a:lnSpc>
              </a:pPr>
              <a:endParaRPr lang="en-GB" dirty="0">
                <a:latin typeface="Helvetica Light"/>
                <a:cs typeface="Helvetica Light"/>
              </a:endParaRPr>
            </a:p>
          </p:txBody>
        </p:sp>
        <p:sp>
          <p:nvSpPr>
            <p:cNvPr id="19" name="Textfeld 18"/>
            <p:cNvSpPr txBox="1"/>
            <p:nvPr/>
          </p:nvSpPr>
          <p:spPr>
            <a:xfrm>
              <a:off x="8532440" y="6021288"/>
              <a:ext cx="504056" cy="396044"/>
            </a:xfrm>
            <a:prstGeom prst="rect">
              <a:avLst/>
            </a:prstGeom>
            <a:noFill/>
          </p:spPr>
          <p:txBody>
            <a:bodyPr wrap="square" lIns="0" tIns="0" rIns="0" bIns="0" rtlCol="0">
              <a:noAutofit/>
            </a:bodyPr>
            <a:lstStyle/>
            <a:p>
              <a:pPr>
                <a:lnSpc>
                  <a:spcPts val="2200"/>
                </a:lnSpc>
              </a:pPr>
              <a:r>
                <a:rPr lang="en-GB" dirty="0" smtClean="0">
                  <a:latin typeface="Helvetica Light"/>
                  <a:cs typeface="Helvetica Light"/>
                </a:rPr>
                <a:t>…</a:t>
              </a:r>
              <a:endParaRPr lang="en-GB" dirty="0">
                <a:latin typeface="Helvetica Light"/>
                <a:cs typeface="Helvetica Light"/>
              </a:endParaRPr>
            </a:p>
          </p:txBody>
        </p:sp>
        <p:sp>
          <p:nvSpPr>
            <p:cNvPr id="22" name="Textfeld 21"/>
            <p:cNvSpPr txBox="1"/>
            <p:nvPr/>
          </p:nvSpPr>
          <p:spPr>
            <a:xfrm>
              <a:off x="8028384" y="6129300"/>
              <a:ext cx="360040" cy="324036"/>
            </a:xfrm>
            <a:prstGeom prst="rect">
              <a:avLst/>
            </a:prstGeom>
            <a:noFill/>
          </p:spPr>
          <p:txBody>
            <a:bodyPr wrap="square" lIns="0" tIns="0" rIns="0" bIns="0" rtlCol="0">
              <a:noAutofit/>
            </a:bodyPr>
            <a:lstStyle/>
            <a:p>
              <a:pPr algn="ctr">
                <a:lnSpc>
                  <a:spcPts val="2200"/>
                </a:lnSpc>
              </a:pPr>
              <a:r>
                <a:rPr lang="en-GB" sz="1600" dirty="0" smtClean="0">
                  <a:latin typeface="Helvetica Light"/>
                  <a:cs typeface="Helvetica Light"/>
                </a:rPr>
                <a:t>t</a:t>
              </a:r>
            </a:p>
          </p:txBody>
        </p:sp>
        <p:sp>
          <p:nvSpPr>
            <p:cNvPr id="24" name="Rechteck 23"/>
            <p:cNvSpPr/>
            <p:nvPr/>
          </p:nvSpPr>
          <p:spPr>
            <a:xfrm>
              <a:off x="2339752" y="2312876"/>
              <a:ext cx="1259998" cy="863999"/>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err="1" smtClean="0">
                <a:latin typeface="Helvetica Light"/>
                <a:cs typeface="Helvetica Light"/>
              </a:endParaRPr>
            </a:p>
          </p:txBody>
        </p:sp>
        <p:sp>
          <p:nvSpPr>
            <p:cNvPr id="26" name="Textfeld 25"/>
            <p:cNvSpPr txBox="1"/>
            <p:nvPr/>
          </p:nvSpPr>
          <p:spPr>
            <a:xfrm>
              <a:off x="2735796" y="2528900"/>
              <a:ext cx="504056" cy="396044"/>
            </a:xfrm>
            <a:prstGeom prst="rect">
              <a:avLst/>
            </a:prstGeom>
            <a:noFill/>
          </p:spPr>
          <p:txBody>
            <a:bodyPr wrap="square" lIns="0" tIns="0" rIns="0" bIns="0" rtlCol="0">
              <a:noAutofit/>
            </a:bodyPr>
            <a:lstStyle/>
            <a:p>
              <a:pPr algn="ctr">
                <a:lnSpc>
                  <a:spcPts val="2200"/>
                </a:lnSpc>
              </a:pPr>
              <a:r>
                <a:rPr lang="en-GB" sz="1400" dirty="0" smtClean="0">
                  <a:latin typeface="Helvetica Light"/>
                  <a:cs typeface="Helvetica Light"/>
                </a:rPr>
                <a:t>+</a:t>
              </a:r>
            </a:p>
            <a:p>
              <a:pPr>
                <a:lnSpc>
                  <a:spcPts val="2200"/>
                </a:lnSpc>
              </a:pPr>
              <a:endParaRPr lang="en-GB" dirty="0">
                <a:latin typeface="Helvetica Light"/>
                <a:cs typeface="Helvetica Light"/>
              </a:endParaRPr>
            </a:p>
          </p:txBody>
        </p:sp>
        <p:sp>
          <p:nvSpPr>
            <p:cNvPr id="30" name="Textfeld 29"/>
            <p:cNvSpPr txBox="1"/>
            <p:nvPr/>
          </p:nvSpPr>
          <p:spPr>
            <a:xfrm>
              <a:off x="2339752" y="1880828"/>
              <a:ext cx="1584155" cy="324036"/>
            </a:xfrm>
            <a:prstGeom prst="rect">
              <a:avLst/>
            </a:prstGeom>
            <a:noFill/>
          </p:spPr>
          <p:txBody>
            <a:bodyPr wrap="square" lIns="0" tIns="0" rIns="0" bIns="0" rtlCol="0">
              <a:noAutofit/>
            </a:bodyPr>
            <a:lstStyle>
              <a:defPPr>
                <a:defRPr lang="de-DE"/>
              </a:defPPr>
              <a:lvl1pPr>
                <a:lnSpc>
                  <a:spcPts val="2200"/>
                </a:lnSpc>
                <a:defRPr sz="1600"/>
              </a:lvl1pPr>
            </a:lstStyle>
            <a:p>
              <a:r>
                <a:rPr lang="en-GB" dirty="0" smtClean="0">
                  <a:latin typeface="Helvetica Light"/>
                  <a:cs typeface="Helvetica Light"/>
                </a:rPr>
                <a:t>Fixation </a:t>
              </a:r>
              <a:r>
                <a:rPr lang="en-GB" dirty="0">
                  <a:latin typeface="Helvetica Light"/>
                  <a:cs typeface="Helvetica Light"/>
                </a:rPr>
                <a:t>- 500ms</a:t>
              </a:r>
            </a:p>
          </p:txBody>
        </p:sp>
        <p:sp>
          <p:nvSpPr>
            <p:cNvPr id="31" name="Textfeld 30"/>
            <p:cNvSpPr txBox="1"/>
            <p:nvPr/>
          </p:nvSpPr>
          <p:spPr>
            <a:xfrm>
              <a:off x="6681404" y="3902476"/>
              <a:ext cx="2462596" cy="897149"/>
            </a:xfrm>
            <a:prstGeom prst="rect">
              <a:avLst/>
            </a:prstGeom>
            <a:noFill/>
          </p:spPr>
          <p:txBody>
            <a:bodyPr wrap="square" lIns="0" tIns="0" rIns="0" bIns="0" rtlCol="0">
              <a:noAutofit/>
            </a:bodyPr>
            <a:lstStyle>
              <a:defPPr>
                <a:defRPr lang="de-DE"/>
              </a:defPPr>
              <a:lvl1pPr>
                <a:lnSpc>
                  <a:spcPts val="2200"/>
                </a:lnSpc>
                <a:defRPr sz="1600"/>
              </a:lvl1pPr>
            </a:lstStyle>
            <a:p>
              <a:r>
                <a:rPr lang="en-GB" dirty="0" err="1" smtClean="0">
                  <a:latin typeface="Helvetica Light"/>
                  <a:cs typeface="Helvetica Light"/>
                </a:rPr>
                <a:t>Erkennung</a:t>
              </a:r>
              <a:r>
                <a:rPr lang="en-GB" dirty="0" smtClean="0">
                  <a:latin typeface="Helvetica Light"/>
                  <a:cs typeface="Helvetica Light"/>
                </a:rPr>
                <a:t> + Rating: </a:t>
              </a:r>
              <a:r>
                <a:rPr lang="en-GB" dirty="0" err="1" smtClean="0">
                  <a:latin typeface="Helvetica Light"/>
                  <a:cs typeface="Helvetica Light"/>
                </a:rPr>
                <a:t>Valenz</a:t>
              </a:r>
              <a:r>
                <a:rPr lang="en-GB" dirty="0" smtClean="0">
                  <a:latin typeface="Helvetica Light"/>
                  <a:cs typeface="Helvetica Light"/>
                </a:rPr>
                <a:t>, Arousal</a:t>
              </a:r>
            </a:p>
          </p:txBody>
        </p:sp>
        <p:pic>
          <p:nvPicPr>
            <p:cNvPr id="34" name="Bild 33" descr="w09a49.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3948" y="3104964"/>
              <a:ext cx="595293" cy="764704"/>
            </a:xfrm>
            <a:prstGeom prst="rect">
              <a:avLst/>
            </a:prstGeom>
          </p:spPr>
        </p:pic>
        <p:pic>
          <p:nvPicPr>
            <p:cNvPr id="35" name="Bild 34"/>
            <p:cNvPicPr>
              <a:picLocks noChangeAspect="1"/>
            </p:cNvPicPr>
            <p:nvPr/>
          </p:nvPicPr>
          <p:blipFill>
            <a:blip r:embed="rId4"/>
            <a:stretch>
              <a:fillRect/>
            </a:stretch>
          </p:blipFill>
          <p:spPr>
            <a:xfrm>
              <a:off x="899592" y="1340768"/>
              <a:ext cx="1124913" cy="843685"/>
            </a:xfrm>
            <a:prstGeom prst="rect">
              <a:avLst/>
            </a:prstGeom>
          </p:spPr>
        </p:pic>
        <p:pic>
          <p:nvPicPr>
            <p:cNvPr id="37" name="Bild 36"/>
            <p:cNvPicPr>
              <a:picLocks noChangeAspect="1"/>
            </p:cNvPicPr>
            <p:nvPr/>
          </p:nvPicPr>
          <p:blipFill>
            <a:blip r:embed="rId5"/>
            <a:stretch>
              <a:fillRect/>
            </a:stretch>
          </p:blipFill>
          <p:spPr>
            <a:xfrm>
              <a:off x="5364088" y="3969060"/>
              <a:ext cx="1102443" cy="716992"/>
            </a:xfrm>
            <a:prstGeom prst="rect">
              <a:avLst/>
            </a:prstGeom>
          </p:spPr>
        </p:pic>
        <p:sp>
          <p:nvSpPr>
            <p:cNvPr id="27" name="Textfeld 26"/>
            <p:cNvSpPr txBox="1"/>
            <p:nvPr/>
          </p:nvSpPr>
          <p:spPr>
            <a:xfrm>
              <a:off x="791580" y="944724"/>
              <a:ext cx="3312368" cy="396044"/>
            </a:xfrm>
            <a:prstGeom prst="rect">
              <a:avLst/>
            </a:prstGeom>
            <a:noFill/>
          </p:spPr>
          <p:txBody>
            <a:bodyPr wrap="square" lIns="0" tIns="0" rIns="0" bIns="0" rtlCol="0">
              <a:noAutofit/>
            </a:bodyPr>
            <a:lstStyle>
              <a:defPPr>
                <a:defRPr lang="de-DE"/>
              </a:defPPr>
              <a:lvl1pPr>
                <a:lnSpc>
                  <a:spcPts val="2200"/>
                </a:lnSpc>
                <a:defRPr sz="1600"/>
              </a:lvl1pPr>
            </a:lstStyle>
            <a:p>
              <a:r>
                <a:rPr lang="en-GB" dirty="0" err="1" smtClean="0">
                  <a:latin typeface="Helvetica Light"/>
                  <a:cs typeface="Helvetica Light"/>
                </a:rPr>
                <a:t>Stimmungsinduktion</a:t>
              </a:r>
              <a:r>
                <a:rPr lang="en-GB" dirty="0" smtClean="0">
                  <a:latin typeface="Helvetica Light"/>
                  <a:cs typeface="Helvetica Light"/>
                </a:rPr>
                <a:t>: </a:t>
              </a:r>
              <a:r>
                <a:rPr lang="en-GB" dirty="0" err="1" smtClean="0">
                  <a:latin typeface="Helvetica Light"/>
                  <a:cs typeface="Helvetica Light"/>
                </a:rPr>
                <a:t>traurig</a:t>
              </a:r>
              <a:r>
                <a:rPr lang="en-GB" dirty="0" smtClean="0">
                  <a:latin typeface="Helvetica Light"/>
                  <a:cs typeface="Helvetica Light"/>
                </a:rPr>
                <a:t>, neutral</a:t>
              </a:r>
              <a:endParaRPr lang="en-GB" dirty="0">
                <a:latin typeface="Helvetica Light"/>
                <a:cs typeface="Helvetica Light"/>
              </a:endParaRPr>
            </a:p>
          </p:txBody>
        </p:sp>
      </p:grpSp>
    </p:spTree>
    <p:extLst>
      <p:ext uri="{BB962C8B-B14F-4D97-AF65-F5344CB8AC3E}">
        <p14:creationId xmlns:p14="http://schemas.microsoft.com/office/powerpoint/2010/main" val="2272590865"/>
      </p:ext>
    </p:extLst>
  </p:cSld>
  <p:clrMapOvr>
    <a:masterClrMapping/>
  </p:clrMapOvr>
  <mc:AlternateContent xmlns:mc="http://schemas.openxmlformats.org/markup-compatibility/2006" xmlns:p14="http://schemas.microsoft.com/office/powerpoint/2010/main">
    <mc:Choice Requires="p14">
      <p:transition spd="slow" p14:dur="2000" advTm="79018"/>
    </mc:Choice>
    <mc:Fallback xmlns="">
      <p:transition xmlns:p14="http://schemas.microsoft.com/office/powerpoint/2010/main" spd="slow" advTm="79018"/>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Emotionserkennung</a:t>
            </a:r>
            <a:endParaRPr lang="de-DE" dirty="0"/>
          </a:p>
        </p:txBody>
      </p:sp>
      <p:sp>
        <p:nvSpPr>
          <p:cNvPr id="3" name="Inhaltsplatzhalter 2"/>
          <p:cNvSpPr>
            <a:spLocks noGrp="1"/>
          </p:cNvSpPr>
          <p:nvPr>
            <p:ph idx="1"/>
          </p:nvPr>
        </p:nvSpPr>
        <p:spPr/>
        <p:txBody>
          <a:bodyPr>
            <a:normAutofit fontScale="92500" lnSpcReduction="10000"/>
          </a:bodyPr>
          <a:lstStyle/>
          <a:p>
            <a:r>
              <a:rPr lang="de-DE" dirty="0" smtClean="0"/>
              <a:t>Keine Gruppenunterschiede in der Emotionserkennung (Wut, Trauer, Angst, Freude, neutral) </a:t>
            </a:r>
          </a:p>
          <a:p>
            <a:pPr lvl="1"/>
            <a:r>
              <a:rPr lang="de-DE" dirty="0" smtClean="0"/>
              <a:t>Reaktionszeiten</a:t>
            </a:r>
          </a:p>
          <a:p>
            <a:pPr lvl="1"/>
            <a:r>
              <a:rPr lang="de-DE" dirty="0" smtClean="0"/>
              <a:t>Adäquatheit der Erkennung</a:t>
            </a:r>
          </a:p>
          <a:p>
            <a:r>
              <a:rPr lang="de-DE" dirty="0" smtClean="0"/>
              <a:t>Kein Einfluss durch Stimmung (Stimmungsinduktion neutrale bzw. traurige Stimmung)</a:t>
            </a:r>
          </a:p>
          <a:p>
            <a:r>
              <a:rPr lang="de-DE" dirty="0" smtClean="0"/>
              <a:t>ABER: Jugendliche mit NSSV nehmen Freude weniger angenehm wahr</a:t>
            </a:r>
          </a:p>
          <a:p>
            <a:pPr lvl="1"/>
            <a:endParaRPr lang="de-DE" dirty="0"/>
          </a:p>
        </p:txBody>
      </p:sp>
      <p:sp>
        <p:nvSpPr>
          <p:cNvPr id="6" name="Textfeld 5"/>
          <p:cNvSpPr txBox="1"/>
          <p:nvPr/>
        </p:nvSpPr>
        <p:spPr>
          <a:xfrm>
            <a:off x="3175000" y="6334780"/>
            <a:ext cx="5969000" cy="523220"/>
          </a:xfrm>
          <a:prstGeom prst="rect">
            <a:avLst/>
          </a:prstGeom>
          <a:noFill/>
        </p:spPr>
        <p:txBody>
          <a:bodyPr wrap="square" rtlCol="0">
            <a:spAutoFit/>
          </a:bodyPr>
          <a:lstStyle/>
          <a:p>
            <a:r>
              <a:rPr lang="de-DE" sz="1400" dirty="0" smtClean="0">
                <a:latin typeface="Helvetica Light"/>
                <a:cs typeface="Helvetica Light"/>
              </a:rPr>
              <a:t>In-Albon, Ruf &amp; Schmid (2015). </a:t>
            </a:r>
            <a:r>
              <a:rPr lang="de-DE" sz="1400" dirty="0" err="1" smtClean="0">
                <a:latin typeface="Helvetica Light"/>
                <a:cs typeface="Helvetica Light"/>
              </a:rPr>
              <a:t>Facial</a:t>
            </a:r>
            <a:r>
              <a:rPr lang="de-DE" sz="1400" dirty="0" smtClean="0">
                <a:latin typeface="Helvetica Light"/>
                <a:cs typeface="Helvetica Light"/>
              </a:rPr>
              <a:t> emotional </a:t>
            </a:r>
            <a:r>
              <a:rPr lang="de-DE" sz="1400" dirty="0" err="1">
                <a:latin typeface="Helvetica Light"/>
                <a:cs typeface="Helvetica Light"/>
              </a:rPr>
              <a:t>r</a:t>
            </a:r>
            <a:r>
              <a:rPr lang="de-DE" sz="1400" dirty="0" err="1" smtClean="0">
                <a:latin typeface="Helvetica Light"/>
                <a:cs typeface="Helvetica Light"/>
              </a:rPr>
              <a:t>ecognition</a:t>
            </a:r>
            <a:r>
              <a:rPr lang="de-DE" sz="1400" dirty="0" smtClean="0">
                <a:latin typeface="Helvetica Light"/>
                <a:cs typeface="Helvetica Light"/>
              </a:rPr>
              <a:t> in </a:t>
            </a:r>
            <a:r>
              <a:rPr lang="de-DE" sz="1400" dirty="0" err="1" smtClean="0">
                <a:latin typeface="Helvetica Light"/>
                <a:cs typeface="Helvetica Light"/>
              </a:rPr>
              <a:t>female</a:t>
            </a:r>
            <a:r>
              <a:rPr lang="de-DE" sz="1400" dirty="0" smtClean="0">
                <a:latin typeface="Helvetica Light"/>
                <a:cs typeface="Helvetica Light"/>
              </a:rPr>
              <a:t> </a:t>
            </a:r>
            <a:r>
              <a:rPr lang="de-DE" sz="1400" dirty="0" err="1" smtClean="0">
                <a:latin typeface="Helvetica Light"/>
                <a:cs typeface="Helvetica Light"/>
              </a:rPr>
              <a:t>adolescents</a:t>
            </a:r>
            <a:r>
              <a:rPr lang="de-DE" sz="1400" dirty="0" smtClean="0">
                <a:latin typeface="Helvetica Light"/>
                <a:cs typeface="Helvetica Light"/>
              </a:rPr>
              <a:t> </a:t>
            </a:r>
            <a:r>
              <a:rPr lang="de-DE" sz="1400" dirty="0" err="1" smtClean="0">
                <a:latin typeface="Helvetica Light"/>
                <a:cs typeface="Helvetica Light"/>
              </a:rPr>
              <a:t>with</a:t>
            </a:r>
            <a:r>
              <a:rPr lang="de-DE" sz="1400" dirty="0" smtClean="0">
                <a:latin typeface="Helvetica Light"/>
                <a:cs typeface="Helvetica Light"/>
              </a:rPr>
              <a:t> nonsuicidal </a:t>
            </a:r>
            <a:r>
              <a:rPr lang="de-DE" sz="1400" dirty="0" err="1" smtClean="0">
                <a:latin typeface="Helvetica Light"/>
                <a:cs typeface="Helvetica Light"/>
              </a:rPr>
              <a:t>self-injury</a:t>
            </a:r>
            <a:r>
              <a:rPr lang="de-DE" sz="1400" dirty="0" smtClean="0">
                <a:latin typeface="Helvetica Light"/>
                <a:cs typeface="Helvetica Light"/>
              </a:rPr>
              <a:t>. </a:t>
            </a:r>
            <a:r>
              <a:rPr lang="de-DE" sz="1400" i="1" dirty="0" err="1" smtClean="0">
                <a:latin typeface="Helvetica Light"/>
                <a:cs typeface="Helvetica Light"/>
              </a:rPr>
              <a:t>Psychiatry</a:t>
            </a:r>
            <a:r>
              <a:rPr lang="de-DE" sz="1400" i="1" dirty="0" smtClean="0">
                <a:latin typeface="Helvetica Light"/>
                <a:cs typeface="Helvetica Light"/>
              </a:rPr>
              <a:t> Research</a:t>
            </a:r>
            <a:r>
              <a:rPr lang="de-DE" sz="1400" dirty="0" smtClean="0">
                <a:latin typeface="Helvetica Light"/>
                <a:cs typeface="Helvetica Light"/>
              </a:rPr>
              <a:t>. </a:t>
            </a:r>
            <a:endParaRPr lang="de-DE" sz="1400" dirty="0">
              <a:latin typeface="Helvetica Light"/>
              <a:cs typeface="Helvetica Light"/>
            </a:endParaRPr>
          </a:p>
        </p:txBody>
      </p:sp>
    </p:spTree>
    <p:extLst>
      <p:ext uri="{BB962C8B-B14F-4D97-AF65-F5344CB8AC3E}">
        <p14:creationId xmlns:p14="http://schemas.microsoft.com/office/powerpoint/2010/main" val="8360327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Emotionales </a:t>
            </a:r>
            <a:r>
              <a:rPr lang="de-DE" dirty="0" err="1" smtClean="0"/>
              <a:t>Facial</a:t>
            </a:r>
            <a:r>
              <a:rPr lang="de-DE" dirty="0" smtClean="0"/>
              <a:t> </a:t>
            </a:r>
            <a:r>
              <a:rPr lang="de-DE" dirty="0" err="1" smtClean="0"/>
              <a:t>Mimicry</a:t>
            </a:r>
            <a:r>
              <a:rPr lang="de-DE" dirty="0" smtClean="0"/>
              <a:t/>
            </a:r>
            <a:br>
              <a:rPr lang="de-DE" dirty="0" smtClean="0"/>
            </a:br>
            <a:r>
              <a:rPr lang="de-DE" dirty="0" smtClean="0"/>
              <a:t>Freude - </a:t>
            </a:r>
            <a:r>
              <a:rPr lang="de-DE" dirty="0"/>
              <a:t>m</a:t>
            </a:r>
            <a:r>
              <a:rPr lang="de-DE" dirty="0" smtClean="0"/>
              <a:t>. </a:t>
            </a:r>
            <a:r>
              <a:rPr lang="de-DE" dirty="0" err="1" smtClean="0"/>
              <a:t>Zygomaticus</a:t>
            </a:r>
            <a:r>
              <a:rPr lang="de-DE" dirty="0" smtClean="0"/>
              <a:t> Major</a:t>
            </a:r>
            <a:endParaRPr lang="de-DE" dirty="0"/>
          </a:p>
        </p:txBody>
      </p:sp>
      <p:pic>
        <p:nvPicPr>
          <p:cNvPr id="6" name="Bild 5"/>
          <p:cNvPicPr/>
          <p:nvPr/>
        </p:nvPicPr>
        <p:blipFill rotWithShape="1">
          <a:blip r:embed="rId3">
            <a:extLst>
              <a:ext uri="{28A0092B-C50C-407E-A947-70E740481C1C}">
                <a14:useLocalDpi xmlns:a14="http://schemas.microsoft.com/office/drawing/2010/main" val="0"/>
              </a:ext>
            </a:extLst>
          </a:blip>
          <a:srcRect r="4071"/>
          <a:stretch/>
        </p:blipFill>
        <p:spPr bwMode="auto">
          <a:xfrm>
            <a:off x="760306" y="1554974"/>
            <a:ext cx="3418276" cy="3087582"/>
          </a:xfrm>
          <a:prstGeom prst="rect">
            <a:avLst/>
          </a:prstGeom>
          <a:noFill/>
          <a:ln>
            <a:noFill/>
          </a:ln>
          <a:extLst>
            <a:ext uri="{53640926-AAD7-44D8-BBD7-CCE9431645EC}">
              <a14:shadowObscured xmlns:a14="http://schemas.microsoft.com/office/drawing/2010/main"/>
            </a:ext>
          </a:extLst>
        </p:spPr>
      </p:pic>
      <p:pic>
        <p:nvPicPr>
          <p:cNvPr id="8" name="Bild 7"/>
          <p:cNvPicPr/>
          <p:nvPr/>
        </p:nvPicPr>
        <p:blipFill>
          <a:blip r:embed="rId4">
            <a:extLst>
              <a:ext uri="{28A0092B-C50C-407E-A947-70E740481C1C}">
                <a14:useLocalDpi xmlns:a14="http://schemas.microsoft.com/office/drawing/2010/main" val="0"/>
              </a:ext>
            </a:extLst>
          </a:blip>
          <a:srcRect/>
          <a:stretch>
            <a:fillRect/>
          </a:stretch>
        </p:blipFill>
        <p:spPr bwMode="auto">
          <a:xfrm>
            <a:off x="4832137" y="1554974"/>
            <a:ext cx="3224425" cy="2830511"/>
          </a:xfrm>
          <a:prstGeom prst="rect">
            <a:avLst/>
          </a:prstGeom>
          <a:noFill/>
          <a:ln>
            <a:noFill/>
          </a:ln>
        </p:spPr>
      </p:pic>
      <p:pic>
        <p:nvPicPr>
          <p:cNvPr id="9" name="Bild 6" descr="jpg0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91888" y="4385485"/>
            <a:ext cx="6477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Gerade Verbindung mit Pfeil 7"/>
          <p:cNvCxnSpPr>
            <a:cxnSpLocks noChangeShapeType="1"/>
          </p:cNvCxnSpPr>
          <p:nvPr/>
        </p:nvCxnSpPr>
        <p:spPr bwMode="auto">
          <a:xfrm>
            <a:off x="2453762" y="5118204"/>
            <a:ext cx="660400" cy="0"/>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cxnSp>
      <p:pic>
        <p:nvPicPr>
          <p:cNvPr id="11" name="Bild 1" descr="jpg2323.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30882" y="4385485"/>
            <a:ext cx="6477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feld 11"/>
          <p:cNvSpPr txBox="1"/>
          <p:nvPr/>
        </p:nvSpPr>
        <p:spPr>
          <a:xfrm>
            <a:off x="4953001" y="4600223"/>
            <a:ext cx="4021666" cy="1323439"/>
          </a:xfrm>
          <a:prstGeom prst="rect">
            <a:avLst/>
          </a:prstGeom>
          <a:noFill/>
        </p:spPr>
        <p:txBody>
          <a:bodyPr wrap="square" rtlCol="0">
            <a:spAutoFit/>
          </a:bodyPr>
          <a:lstStyle/>
          <a:p>
            <a:r>
              <a:rPr lang="de-DE" sz="1600" b="1" dirty="0" smtClean="0">
                <a:latin typeface="Helvetica Light"/>
                <a:cs typeface="Helvetica Light"/>
              </a:rPr>
              <a:t>NSSV-GK</a:t>
            </a:r>
            <a:r>
              <a:rPr lang="de-DE" sz="1600" dirty="0" smtClean="0">
                <a:latin typeface="Helvetica Light"/>
                <a:cs typeface="Helvetica Light"/>
              </a:rPr>
              <a:t>: Emotion x Gruppe IA: </a:t>
            </a:r>
          </a:p>
          <a:p>
            <a:r>
              <a:rPr lang="de-DE" sz="1600" i="1" dirty="0" smtClean="0">
                <a:latin typeface="Helvetica Light"/>
                <a:cs typeface="Helvetica Light"/>
              </a:rPr>
              <a:t>F</a:t>
            </a:r>
            <a:r>
              <a:rPr lang="de-DE" sz="1600" dirty="0" smtClean="0">
                <a:latin typeface="Helvetica Light"/>
                <a:cs typeface="Helvetica Light"/>
              </a:rPr>
              <a:t>(1, 97) = 3.63, </a:t>
            </a:r>
            <a:r>
              <a:rPr lang="de-DE" sz="1600" i="1" dirty="0" smtClean="0">
                <a:latin typeface="Helvetica Light"/>
                <a:cs typeface="Helvetica Light"/>
              </a:rPr>
              <a:t>p</a:t>
            </a:r>
            <a:r>
              <a:rPr lang="de-DE" sz="1600" dirty="0" smtClean="0">
                <a:latin typeface="Helvetica Light"/>
                <a:cs typeface="Helvetica Light"/>
              </a:rPr>
              <a:t> = .06 </a:t>
            </a:r>
          </a:p>
          <a:p>
            <a:r>
              <a:rPr lang="de-DE" sz="1600" dirty="0" smtClean="0">
                <a:latin typeface="Helvetica Light"/>
                <a:cs typeface="Helvetica Light"/>
              </a:rPr>
              <a:t>Haupteffekt Gruppe: </a:t>
            </a:r>
            <a:r>
              <a:rPr lang="de-DE" sz="1600" i="1" dirty="0" smtClean="0">
                <a:latin typeface="Helvetica Light"/>
                <a:cs typeface="Helvetica Light"/>
              </a:rPr>
              <a:t>F</a:t>
            </a:r>
            <a:r>
              <a:rPr lang="de-DE" sz="1600" dirty="0" smtClean="0">
                <a:latin typeface="Helvetica Light"/>
                <a:cs typeface="Helvetica Light"/>
              </a:rPr>
              <a:t>(1, 97) = 3.72, </a:t>
            </a:r>
          </a:p>
          <a:p>
            <a:r>
              <a:rPr lang="de-DE" sz="1600" i="1" dirty="0" smtClean="0">
                <a:latin typeface="Helvetica Light"/>
                <a:cs typeface="Helvetica Light"/>
              </a:rPr>
              <a:t>p</a:t>
            </a:r>
            <a:r>
              <a:rPr lang="de-DE" sz="1600" dirty="0" smtClean="0">
                <a:latin typeface="Helvetica Light"/>
                <a:cs typeface="Helvetica Light"/>
              </a:rPr>
              <a:t> = .057 </a:t>
            </a:r>
          </a:p>
          <a:p>
            <a:r>
              <a:rPr lang="de-DE" sz="1600" dirty="0" smtClean="0">
                <a:latin typeface="Helvetica Light"/>
                <a:cs typeface="Helvetica Light"/>
              </a:rPr>
              <a:t>3fach ANOVA, </a:t>
            </a:r>
            <a:r>
              <a:rPr lang="de-DE" sz="1600" i="1" dirty="0" smtClean="0">
                <a:latin typeface="Helvetica Light"/>
                <a:cs typeface="Helvetica Light"/>
              </a:rPr>
              <a:t>F</a:t>
            </a:r>
            <a:r>
              <a:rPr lang="de-DE" sz="1600" dirty="0" smtClean="0">
                <a:latin typeface="Helvetica Light"/>
                <a:cs typeface="Helvetica Light"/>
              </a:rPr>
              <a:t>(1, 97) = 3.67,</a:t>
            </a:r>
            <a:r>
              <a:rPr lang="de-DE" sz="1600" i="1" dirty="0" smtClean="0">
                <a:latin typeface="Helvetica Light"/>
                <a:cs typeface="Helvetica Light"/>
              </a:rPr>
              <a:t> p </a:t>
            </a:r>
            <a:r>
              <a:rPr lang="de-DE" sz="1600" dirty="0" smtClean="0">
                <a:latin typeface="Helvetica Light"/>
                <a:cs typeface="Helvetica Light"/>
              </a:rPr>
              <a:t>= .058</a:t>
            </a:r>
            <a:endParaRPr lang="de-DE" sz="1600" dirty="0">
              <a:latin typeface="Helvetica Light"/>
              <a:cs typeface="Helvetica Light"/>
            </a:endParaRPr>
          </a:p>
        </p:txBody>
      </p:sp>
      <p:sp>
        <p:nvSpPr>
          <p:cNvPr id="14" name="Textfeld 13"/>
          <p:cNvSpPr txBox="1"/>
          <p:nvPr/>
        </p:nvSpPr>
        <p:spPr>
          <a:xfrm>
            <a:off x="457200" y="5253279"/>
            <a:ext cx="3987800" cy="584776"/>
          </a:xfrm>
          <a:prstGeom prst="rect">
            <a:avLst/>
          </a:prstGeom>
          <a:noFill/>
        </p:spPr>
        <p:txBody>
          <a:bodyPr wrap="square" rtlCol="0">
            <a:spAutoFit/>
          </a:bodyPr>
          <a:lstStyle/>
          <a:p>
            <a:r>
              <a:rPr lang="en-US" sz="1600" dirty="0" err="1" smtClean="0">
                <a:latin typeface="Helvetica Light"/>
                <a:cs typeface="Helvetica Light"/>
              </a:rPr>
              <a:t>Haupteffekt</a:t>
            </a:r>
            <a:r>
              <a:rPr lang="en-US" sz="1600" dirty="0" smtClean="0">
                <a:latin typeface="Helvetica Light"/>
                <a:cs typeface="Helvetica Light"/>
              </a:rPr>
              <a:t> Emotion: </a:t>
            </a:r>
            <a:r>
              <a:rPr lang="en-US" sz="1600" i="1" dirty="0" smtClean="0">
                <a:latin typeface="Helvetica Light"/>
                <a:cs typeface="Helvetica Light"/>
              </a:rPr>
              <a:t>F</a:t>
            </a:r>
            <a:r>
              <a:rPr lang="en-US" sz="1600" dirty="0">
                <a:latin typeface="Helvetica Light"/>
                <a:cs typeface="Helvetica Light"/>
              </a:rPr>
              <a:t>(1, 130) = 16.78, </a:t>
            </a:r>
            <a:endParaRPr lang="en-US" sz="1600" dirty="0" smtClean="0">
              <a:latin typeface="Helvetica Light"/>
              <a:cs typeface="Helvetica Light"/>
            </a:endParaRPr>
          </a:p>
          <a:p>
            <a:r>
              <a:rPr lang="en-US" sz="1600" i="1" dirty="0" smtClean="0">
                <a:latin typeface="Helvetica Light"/>
                <a:cs typeface="Helvetica Light"/>
              </a:rPr>
              <a:t>p</a:t>
            </a:r>
            <a:r>
              <a:rPr lang="en-US" sz="1600" dirty="0" smtClean="0">
                <a:latin typeface="Helvetica Light"/>
                <a:cs typeface="Helvetica Light"/>
              </a:rPr>
              <a:t> </a:t>
            </a:r>
            <a:r>
              <a:rPr lang="en-US" sz="1600" dirty="0">
                <a:latin typeface="Helvetica Light"/>
                <a:cs typeface="Helvetica Light"/>
              </a:rPr>
              <a:t>&lt; .001</a:t>
            </a:r>
            <a:endParaRPr lang="de-DE" sz="1600" dirty="0">
              <a:latin typeface="Helvetica Light"/>
              <a:cs typeface="Helvetica Light"/>
            </a:endParaRPr>
          </a:p>
        </p:txBody>
      </p:sp>
    </p:spTree>
    <p:extLst>
      <p:ext uri="{BB962C8B-B14F-4D97-AF65-F5344CB8AC3E}">
        <p14:creationId xmlns:p14="http://schemas.microsoft.com/office/powerpoint/2010/main" val="9057443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Schwierigkeiten Emotionsregulation: Borderline PS</a:t>
            </a:r>
            <a:endParaRPr lang="de-DE" dirty="0"/>
          </a:p>
        </p:txBody>
      </p:sp>
      <p:sp>
        <p:nvSpPr>
          <p:cNvPr id="3" name="Inhaltsplatzhalter 2"/>
          <p:cNvSpPr>
            <a:spLocks noGrp="1"/>
          </p:cNvSpPr>
          <p:nvPr>
            <p:ph idx="1"/>
          </p:nvPr>
        </p:nvSpPr>
        <p:spPr/>
        <p:txBody>
          <a:bodyPr>
            <a:normAutofit fontScale="85000" lnSpcReduction="10000"/>
          </a:bodyPr>
          <a:lstStyle/>
          <a:p>
            <a:r>
              <a:rPr lang="de-DE" dirty="0" smtClean="0"/>
              <a:t>Erhöhte Sensitivität- Emotionen werden leichter ausgelöst, erhöhtes Anspannungsniveau</a:t>
            </a:r>
          </a:p>
          <a:p>
            <a:r>
              <a:rPr lang="de-DE" dirty="0" smtClean="0"/>
              <a:t>Emotionen sind generell stärker</a:t>
            </a:r>
          </a:p>
          <a:p>
            <a:r>
              <a:rPr lang="de-DE" dirty="0" smtClean="0"/>
              <a:t>Emotionen fluten schneller an</a:t>
            </a:r>
          </a:p>
          <a:p>
            <a:r>
              <a:rPr lang="de-DE" dirty="0" smtClean="0"/>
              <a:t>Brauchen längere Zeit bis sich völlige Beruhigung einstellt </a:t>
            </a:r>
            <a:r>
              <a:rPr lang="de-DE" sz="1400" dirty="0" smtClean="0"/>
              <a:t>(Ebner-</a:t>
            </a:r>
            <a:r>
              <a:rPr lang="de-DE" sz="1400" dirty="0" err="1" smtClean="0"/>
              <a:t>Priemer</a:t>
            </a:r>
            <a:r>
              <a:rPr lang="de-DE" sz="1400" dirty="0" smtClean="0"/>
              <a:t> et al., 2006, 2007)</a:t>
            </a:r>
          </a:p>
          <a:p>
            <a:r>
              <a:rPr lang="de-DE" dirty="0" smtClean="0"/>
              <a:t>Innere Leere, emotionale Taubheit, Dissoziation verunmöglicht emotionales Lernen </a:t>
            </a:r>
            <a:r>
              <a:rPr lang="de-DE" sz="1400" dirty="0" smtClean="0"/>
              <a:t>(vgl. </a:t>
            </a:r>
            <a:r>
              <a:rPr lang="de-DE" sz="1400" dirty="0" err="1" smtClean="0"/>
              <a:t>Klonsky</a:t>
            </a:r>
            <a:r>
              <a:rPr lang="de-DE" sz="1400" dirty="0" smtClean="0"/>
              <a:t>, 2009)</a:t>
            </a:r>
          </a:p>
          <a:p>
            <a:r>
              <a:rPr lang="de-DE" dirty="0" smtClean="0"/>
              <a:t>Komplexe Gefühle; viele primäre und sekundäre Emotionen überlagern einander</a:t>
            </a:r>
            <a:endParaRPr lang="de-DE" dirty="0"/>
          </a:p>
        </p:txBody>
      </p:sp>
    </p:spTree>
    <p:extLst>
      <p:ext uri="{BB962C8B-B14F-4D97-AF65-F5344CB8AC3E}">
        <p14:creationId xmlns:p14="http://schemas.microsoft.com/office/powerpoint/2010/main" val="7040747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Emotionsregulation &amp; Depression</a:t>
            </a:r>
            <a:endParaRPr lang="de-DE" dirty="0"/>
          </a:p>
        </p:txBody>
      </p:sp>
      <p:sp>
        <p:nvSpPr>
          <p:cNvPr id="3" name="Inhaltsplatzhalter 2"/>
          <p:cNvSpPr>
            <a:spLocks noGrp="1"/>
          </p:cNvSpPr>
          <p:nvPr>
            <p:ph idx="1"/>
          </p:nvPr>
        </p:nvSpPr>
        <p:spPr/>
        <p:txBody>
          <a:bodyPr>
            <a:normAutofit fontScale="92500" lnSpcReduction="20000"/>
          </a:bodyPr>
          <a:lstStyle/>
          <a:p>
            <a:r>
              <a:rPr lang="de-DE" dirty="0" smtClean="0"/>
              <a:t>Schwierigkeiten in Emotionserkennung </a:t>
            </a:r>
            <a:r>
              <a:rPr lang="de-DE" sz="1900" dirty="0" smtClean="0"/>
              <a:t>(</a:t>
            </a:r>
            <a:r>
              <a:rPr lang="de-DE" sz="1900" dirty="0" err="1" smtClean="0"/>
              <a:t>Rude</a:t>
            </a:r>
            <a:r>
              <a:rPr lang="de-DE" sz="1900" dirty="0" smtClean="0"/>
              <a:t> et al., 2003)</a:t>
            </a:r>
          </a:p>
          <a:p>
            <a:r>
              <a:rPr lang="de-DE" dirty="0" smtClean="0"/>
              <a:t>Schwierigkeiten im akzeptieren und tolerieren von Emotionen </a:t>
            </a:r>
            <a:r>
              <a:rPr lang="de-DE" sz="1900" dirty="0" smtClean="0"/>
              <a:t>(Campbell-Sills et al., 2006)</a:t>
            </a:r>
          </a:p>
          <a:p>
            <a:r>
              <a:rPr lang="de-DE" dirty="0" smtClean="0"/>
              <a:t>Schwierigkeiten Emotionen zu modifizieren </a:t>
            </a:r>
            <a:r>
              <a:rPr lang="de-DE" sz="1900" dirty="0" smtClean="0"/>
              <a:t>(</a:t>
            </a:r>
            <a:r>
              <a:rPr lang="de-DE" sz="1900" dirty="0" err="1" smtClean="0"/>
              <a:t>Ehring</a:t>
            </a:r>
            <a:r>
              <a:rPr lang="de-DE" sz="1900" dirty="0" smtClean="0"/>
              <a:t> et al., 2008)</a:t>
            </a:r>
          </a:p>
          <a:p>
            <a:endParaRPr lang="de-DE" dirty="0"/>
          </a:p>
          <a:p>
            <a:r>
              <a:rPr lang="de-DE" dirty="0" smtClean="0"/>
              <a:t>Depressive Symptome sind assoziiert mit </a:t>
            </a:r>
            <a:r>
              <a:rPr lang="de-DE" sz="1900" dirty="0" smtClean="0"/>
              <a:t>(</a:t>
            </a:r>
            <a:r>
              <a:rPr lang="de-DE" sz="1900" dirty="0" err="1" smtClean="0"/>
              <a:t>Aldao</a:t>
            </a:r>
            <a:r>
              <a:rPr lang="de-DE" sz="1900" dirty="0" smtClean="0"/>
              <a:t> et al., 2010): </a:t>
            </a:r>
          </a:p>
          <a:p>
            <a:pPr lvl="1"/>
            <a:r>
              <a:rPr lang="de-DE" dirty="0" err="1" smtClean="0"/>
              <a:t>Rumination</a:t>
            </a:r>
            <a:endParaRPr lang="de-DE" dirty="0" smtClean="0"/>
          </a:p>
          <a:p>
            <a:pPr lvl="1"/>
            <a:r>
              <a:rPr lang="de-DE" dirty="0" err="1" smtClean="0"/>
              <a:t>Katastrophisierenden</a:t>
            </a:r>
            <a:r>
              <a:rPr lang="de-DE" dirty="0" smtClean="0"/>
              <a:t> Gedanken</a:t>
            </a:r>
          </a:p>
          <a:p>
            <a:pPr lvl="1"/>
            <a:r>
              <a:rPr lang="de-DE" dirty="0" smtClean="0"/>
              <a:t>Gedankenunterdrückung</a:t>
            </a:r>
            <a:endParaRPr lang="de-DE" dirty="0"/>
          </a:p>
        </p:txBody>
      </p:sp>
    </p:spTree>
    <p:extLst>
      <p:ext uri="{BB962C8B-B14F-4D97-AF65-F5344CB8AC3E}">
        <p14:creationId xmlns:p14="http://schemas.microsoft.com/office/powerpoint/2010/main" val="990796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ctangl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53182" y="493167"/>
            <a:ext cx="4152870" cy="2925053"/>
          </a:xfrm>
          <a:prstGeom prst="rect">
            <a:avLst/>
          </a:prstGeom>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5378032" y="1519136"/>
            <a:ext cx="3765968" cy="3081247"/>
          </a:xfrm>
          <a:prstGeom prst="rect">
            <a:avLst/>
          </a:prstGeom>
        </p:spPr>
      </p:pic>
      <p:pic>
        <p:nvPicPr>
          <p:cNvPr id="5" name="Picture 5" descr="C:\Users\Jasmin Meier\Documents\My Scans\2010-03 (Mrz)\scan0002.jpg"/>
          <p:cNvPicPr>
            <a:picLocks noChangeAspect="1" noChangeArrowheads="1"/>
          </p:cNvPicPr>
          <p:nvPr/>
        </p:nvPicPr>
        <p:blipFill>
          <a:blip r:embed="rId5" cstate="print"/>
          <a:srcRect/>
          <a:stretch>
            <a:fillRect/>
          </a:stretch>
        </p:blipFill>
        <p:spPr>
          <a:xfrm>
            <a:off x="4182182" y="3418220"/>
            <a:ext cx="1967401" cy="3439780"/>
          </a:xfrm>
          <a:prstGeom prst="rect">
            <a:avLst/>
          </a:prstGeom>
          <a:effectLst>
            <a:softEdge rad="112500"/>
          </a:effectLst>
        </p:spPr>
      </p:pic>
      <p:pic>
        <p:nvPicPr>
          <p:cNvPr id="6" name="Bild 5"/>
          <p:cNvPicPr>
            <a:picLocks noChangeAspect="1"/>
          </p:cNvPicPr>
          <p:nvPr/>
        </p:nvPicPr>
        <p:blipFill>
          <a:blip r:embed="rId6"/>
          <a:stretch>
            <a:fillRect/>
          </a:stretch>
        </p:blipFill>
        <p:spPr>
          <a:xfrm>
            <a:off x="3900119" y="196480"/>
            <a:ext cx="3226048" cy="2139010"/>
          </a:xfrm>
          <a:prstGeom prst="rect">
            <a:avLst/>
          </a:prstGeom>
        </p:spPr>
      </p:pic>
      <p:pic>
        <p:nvPicPr>
          <p:cNvPr id="7" name="Bild 6"/>
          <p:cNvPicPr>
            <a:picLocks noChangeAspect="1"/>
          </p:cNvPicPr>
          <p:nvPr/>
        </p:nvPicPr>
        <p:blipFill>
          <a:blip r:embed="rId7"/>
          <a:stretch>
            <a:fillRect/>
          </a:stretch>
        </p:blipFill>
        <p:spPr>
          <a:xfrm>
            <a:off x="1002327" y="3589261"/>
            <a:ext cx="3038891" cy="2022244"/>
          </a:xfrm>
          <a:prstGeom prst="rect">
            <a:avLst/>
          </a:prstGeom>
        </p:spPr>
      </p:pic>
    </p:spTree>
    <p:extLst>
      <p:ext uri="{BB962C8B-B14F-4D97-AF65-F5344CB8AC3E}">
        <p14:creationId xmlns:p14="http://schemas.microsoft.com/office/powerpoint/2010/main" val="3471943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9"/>
            <a:ext cx="8229600" cy="850075"/>
          </a:xfrm>
        </p:spPr>
        <p:txBody>
          <a:bodyPr>
            <a:normAutofit fontScale="90000"/>
          </a:bodyPr>
          <a:lstStyle/>
          <a:p>
            <a:r>
              <a:rPr lang="de-DE" sz="3600" dirty="0" smtClean="0"/>
              <a:t>Klinische Implikationen:</a:t>
            </a:r>
            <a:br>
              <a:rPr lang="de-DE" sz="3600" dirty="0" smtClean="0"/>
            </a:br>
            <a:r>
              <a:rPr lang="de-DE" sz="3600" dirty="0" smtClean="0"/>
              <a:t>Modell der Kognitiven Verhaltenstherapie</a:t>
            </a:r>
            <a:endParaRPr lang="de-DE" sz="3600" dirty="0"/>
          </a:p>
        </p:txBody>
      </p:sp>
      <p:sp>
        <p:nvSpPr>
          <p:cNvPr id="4" name="Textfeld 3"/>
          <p:cNvSpPr txBox="1"/>
          <p:nvPr/>
        </p:nvSpPr>
        <p:spPr>
          <a:xfrm>
            <a:off x="7264700" y="2"/>
            <a:ext cx="1879301" cy="276999"/>
          </a:xfrm>
          <a:prstGeom prst="rect">
            <a:avLst/>
          </a:prstGeom>
          <a:noFill/>
        </p:spPr>
        <p:txBody>
          <a:bodyPr wrap="square" rtlCol="0">
            <a:spAutoFit/>
          </a:bodyPr>
          <a:lstStyle/>
          <a:p>
            <a:r>
              <a:rPr lang="de-DE" sz="1200" dirty="0" smtClean="0">
                <a:latin typeface="Helvetica Light"/>
                <a:cs typeface="Helvetica Light"/>
              </a:rPr>
              <a:t>Klinische Implikationen</a:t>
            </a:r>
            <a:endParaRPr lang="de-DE" sz="1200" dirty="0">
              <a:latin typeface="Helvetica Light"/>
              <a:cs typeface="Helvetica Light"/>
            </a:endParaRPr>
          </a:p>
        </p:txBody>
      </p:sp>
      <p:pic>
        <p:nvPicPr>
          <p:cNvPr id="11" name="Picture 3" descr="Kogn_vs_Gesicht"/>
          <p:cNvPicPr>
            <a:picLocks noGrp="1" noChangeAspect="1" noChangeArrowheads="1"/>
          </p:cNvPicPr>
          <p:nvPr>
            <p:ph idx="1"/>
          </p:nvPr>
        </p:nvPicPr>
        <p:blipFill>
          <a:blip r:embed="rId3"/>
          <a:srcRect/>
          <a:stretch>
            <a:fillRect/>
          </a:stretch>
        </p:blipFill>
        <p:spPr>
          <a:xfrm>
            <a:off x="7233269" y="2927693"/>
            <a:ext cx="1642137" cy="2320569"/>
          </a:xfrm>
        </p:spPr>
      </p:pic>
      <p:sp>
        <p:nvSpPr>
          <p:cNvPr id="5" name="Textfeld 4"/>
          <p:cNvSpPr txBox="1"/>
          <p:nvPr/>
        </p:nvSpPr>
        <p:spPr>
          <a:xfrm>
            <a:off x="7428222" y="3185950"/>
            <a:ext cx="1447183" cy="461665"/>
          </a:xfrm>
          <a:prstGeom prst="rect">
            <a:avLst/>
          </a:prstGeom>
          <a:noFill/>
          <a:ln>
            <a:noFill/>
          </a:ln>
        </p:spPr>
        <p:txBody>
          <a:bodyPr wrap="square" rtlCol="0">
            <a:spAutoFit/>
          </a:bodyPr>
          <a:lstStyle/>
          <a:p>
            <a:r>
              <a:rPr lang="de-DE" sz="1200" dirty="0" smtClean="0">
                <a:solidFill>
                  <a:srgbClr val="000000"/>
                </a:solidFill>
                <a:latin typeface="Helvetica Light"/>
                <a:cs typeface="Helvetica Light"/>
              </a:rPr>
              <a:t>Der Hund wird mich beißen. </a:t>
            </a:r>
            <a:endParaRPr lang="de-DE" sz="1200" dirty="0">
              <a:solidFill>
                <a:srgbClr val="000000"/>
              </a:solidFill>
              <a:latin typeface="Helvetica Light"/>
              <a:cs typeface="Helvetica Light"/>
            </a:endParaRPr>
          </a:p>
        </p:txBody>
      </p:sp>
      <p:sp>
        <p:nvSpPr>
          <p:cNvPr id="13" name="Textfeld 29"/>
          <p:cNvSpPr txBox="1">
            <a:spLocks noChangeArrowheads="1"/>
          </p:cNvSpPr>
          <p:nvPr/>
        </p:nvSpPr>
        <p:spPr bwMode="auto">
          <a:xfrm>
            <a:off x="7044665" y="6506052"/>
            <a:ext cx="22448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None/>
              <a:defRPr/>
            </a:pPr>
            <a:r>
              <a:rPr lang="de-DE" sz="1400" dirty="0" smtClean="0">
                <a:latin typeface="Helvetica Light"/>
              </a:rPr>
              <a:t>Schneider (2003). TAFF</a:t>
            </a:r>
          </a:p>
        </p:txBody>
      </p:sp>
      <p:grpSp>
        <p:nvGrpSpPr>
          <p:cNvPr id="19" name="Gruppierung 18"/>
          <p:cNvGrpSpPr/>
          <p:nvPr/>
        </p:nvGrpSpPr>
        <p:grpSpPr>
          <a:xfrm>
            <a:off x="5800526" y="3176425"/>
            <a:ext cx="1464174" cy="2142701"/>
            <a:chOff x="2408067" y="2451723"/>
            <a:chExt cx="1939798" cy="2142701"/>
          </a:xfrm>
        </p:grpSpPr>
        <p:pic>
          <p:nvPicPr>
            <p:cNvPr id="22" name="Picture 4" descr="Angst_auslach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1" y="2852936"/>
              <a:ext cx="1216024"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hteck 20"/>
            <p:cNvSpPr/>
            <p:nvPr/>
          </p:nvSpPr>
          <p:spPr>
            <a:xfrm>
              <a:off x="2408067" y="2451723"/>
              <a:ext cx="1757524" cy="369332"/>
            </a:xfrm>
            <a:prstGeom prst="rect">
              <a:avLst/>
            </a:prstGeom>
          </p:spPr>
          <p:txBody>
            <a:bodyPr wrap="none">
              <a:spAutoFit/>
            </a:bodyPr>
            <a:lstStyle/>
            <a:p>
              <a:r>
                <a:rPr lang="de-DE" dirty="0" smtClean="0">
                  <a:latin typeface="Helvetica Light"/>
                </a:rPr>
                <a:t> Gedanken</a:t>
              </a:r>
              <a:endParaRPr lang="de-DE" dirty="0">
                <a:latin typeface="Helvetica Light"/>
              </a:endParaRPr>
            </a:p>
          </p:txBody>
        </p:sp>
      </p:grpSp>
      <p:grpSp>
        <p:nvGrpSpPr>
          <p:cNvPr id="24" name="Gruppierung 23"/>
          <p:cNvGrpSpPr/>
          <p:nvPr/>
        </p:nvGrpSpPr>
        <p:grpSpPr>
          <a:xfrm>
            <a:off x="648637" y="4442538"/>
            <a:ext cx="3398071" cy="2354278"/>
            <a:chOff x="2566909" y="4556591"/>
            <a:chExt cx="4695489" cy="2301409"/>
          </a:xfrm>
        </p:grpSpPr>
        <p:grpSp>
          <p:nvGrpSpPr>
            <p:cNvPr id="25" name="Gruppierung 24"/>
            <p:cNvGrpSpPr/>
            <p:nvPr/>
          </p:nvGrpSpPr>
          <p:grpSpPr>
            <a:xfrm>
              <a:off x="3635896" y="4556591"/>
              <a:ext cx="3626502" cy="2301409"/>
              <a:chOff x="3635896" y="4556591"/>
              <a:chExt cx="3626502" cy="2301409"/>
            </a:xfrm>
          </p:grpSpPr>
          <p:pic>
            <p:nvPicPr>
              <p:cNvPr id="27" name="Bild 26" descr="weglaufe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55030" y="4982604"/>
                <a:ext cx="1407368" cy="1828552"/>
              </a:xfrm>
              <a:prstGeom prst="rect">
                <a:avLst/>
              </a:prstGeom>
            </p:spPr>
          </p:pic>
          <p:pic>
            <p:nvPicPr>
              <p:cNvPr id="28" name="Bild 27" descr="anklammer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35896" y="4556591"/>
                <a:ext cx="1964184" cy="2301409"/>
              </a:xfrm>
              <a:prstGeom prst="rect">
                <a:avLst/>
              </a:prstGeom>
            </p:spPr>
          </p:pic>
        </p:grpSp>
        <p:sp>
          <p:nvSpPr>
            <p:cNvPr id="26" name="Rechteck 25"/>
            <p:cNvSpPr/>
            <p:nvPr/>
          </p:nvSpPr>
          <p:spPr>
            <a:xfrm>
              <a:off x="2566909" y="4582494"/>
              <a:ext cx="1691150" cy="361038"/>
            </a:xfrm>
            <a:prstGeom prst="rect">
              <a:avLst/>
            </a:prstGeom>
          </p:spPr>
          <p:txBody>
            <a:bodyPr wrap="none">
              <a:spAutoFit/>
            </a:bodyPr>
            <a:lstStyle/>
            <a:p>
              <a:r>
                <a:rPr lang="de-DE" dirty="0" smtClean="0">
                  <a:latin typeface="Helvetica Light"/>
                </a:rPr>
                <a:t> Verhalten</a:t>
              </a:r>
              <a:endParaRPr lang="de-DE" dirty="0">
                <a:latin typeface="Helvetica Light"/>
              </a:endParaRPr>
            </a:p>
          </p:txBody>
        </p:sp>
      </p:grpSp>
      <p:sp>
        <p:nvSpPr>
          <p:cNvPr id="29" name="Nach unten gekrümmter Pfeil 28"/>
          <p:cNvSpPr/>
          <p:nvPr/>
        </p:nvSpPr>
        <p:spPr>
          <a:xfrm rot="10014012">
            <a:off x="4353532" y="5902314"/>
            <a:ext cx="2426256" cy="579167"/>
          </a:xfrm>
          <a:prstGeom prst="curvedDownArrow">
            <a:avLst>
              <a:gd name="adj1" fmla="val 24111"/>
              <a:gd name="adj2" fmla="val 79937"/>
              <a:gd name="adj3" fmla="val 5514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latin typeface="Helvetica Light"/>
            </a:endParaRPr>
          </a:p>
        </p:txBody>
      </p:sp>
      <p:sp>
        <p:nvSpPr>
          <p:cNvPr id="30" name="Nach unten gekrümmter Pfeil 29"/>
          <p:cNvSpPr/>
          <p:nvPr/>
        </p:nvSpPr>
        <p:spPr>
          <a:xfrm rot="17662558">
            <a:off x="932497" y="2922817"/>
            <a:ext cx="2457983" cy="423269"/>
          </a:xfrm>
          <a:prstGeom prst="curvedDownArrow">
            <a:avLst>
              <a:gd name="adj1" fmla="val 24111"/>
              <a:gd name="adj2" fmla="val 79937"/>
              <a:gd name="adj3" fmla="val 5514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latin typeface="Helvetica Light"/>
            </a:endParaRPr>
          </a:p>
        </p:txBody>
      </p:sp>
      <p:sp>
        <p:nvSpPr>
          <p:cNvPr id="31" name="Nach unten gekrümmter Pfeil 30"/>
          <p:cNvSpPr/>
          <p:nvPr/>
        </p:nvSpPr>
        <p:spPr>
          <a:xfrm rot="1869425">
            <a:off x="4864615" y="1883593"/>
            <a:ext cx="3106391" cy="786139"/>
          </a:xfrm>
          <a:prstGeom prst="curvedDownArrow">
            <a:avLst>
              <a:gd name="adj1" fmla="val 24111"/>
              <a:gd name="adj2" fmla="val 79937"/>
              <a:gd name="adj3" fmla="val 5514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latin typeface="Helvetica Light"/>
            </a:endParaRPr>
          </a:p>
        </p:txBody>
      </p:sp>
      <p:pic>
        <p:nvPicPr>
          <p:cNvPr id="32" name="Picture 5" descr="nervös"/>
          <p:cNvPicPr>
            <a:picLocks noChangeAspect="1" noChangeArrowheads="1"/>
          </p:cNvPicPr>
          <p:nvPr/>
        </p:nvPicPr>
        <p:blipFill>
          <a:blip r:embed="rId7"/>
          <a:srcRect/>
          <a:stretch>
            <a:fillRect/>
          </a:stretch>
        </p:blipFill>
        <p:spPr bwMode="auto">
          <a:xfrm>
            <a:off x="2843707" y="1383233"/>
            <a:ext cx="1179512" cy="1600200"/>
          </a:xfrm>
          <a:prstGeom prst="rect">
            <a:avLst/>
          </a:prstGeom>
          <a:noFill/>
          <a:ln w="9525">
            <a:noFill/>
            <a:miter lim="800000"/>
            <a:headEnd/>
            <a:tailEnd/>
          </a:ln>
        </p:spPr>
      </p:pic>
      <p:sp>
        <p:nvSpPr>
          <p:cNvPr id="33" name="Rechteck 32"/>
          <p:cNvSpPr/>
          <p:nvPr/>
        </p:nvSpPr>
        <p:spPr>
          <a:xfrm>
            <a:off x="4194300" y="2564247"/>
            <a:ext cx="1339282" cy="369332"/>
          </a:xfrm>
          <a:prstGeom prst="rect">
            <a:avLst/>
          </a:prstGeom>
        </p:spPr>
        <p:txBody>
          <a:bodyPr wrap="none">
            <a:spAutoFit/>
          </a:bodyPr>
          <a:lstStyle/>
          <a:p>
            <a:r>
              <a:rPr lang="de-DE" b="1" dirty="0" smtClean="0">
                <a:solidFill>
                  <a:srgbClr val="000000"/>
                </a:solidFill>
                <a:latin typeface="Helvetica Light"/>
              </a:rPr>
              <a:t> Emotionen</a:t>
            </a:r>
            <a:endParaRPr lang="de-DE" b="1" dirty="0">
              <a:solidFill>
                <a:srgbClr val="000000"/>
              </a:solidFill>
              <a:latin typeface="Helvetica Light"/>
            </a:endParaRPr>
          </a:p>
        </p:txBody>
      </p:sp>
      <p:sp>
        <p:nvSpPr>
          <p:cNvPr id="18" name="Pfeil nach rechts 17"/>
          <p:cNvSpPr/>
          <p:nvPr/>
        </p:nvSpPr>
        <p:spPr>
          <a:xfrm rot="1675885">
            <a:off x="1854963" y="4240838"/>
            <a:ext cx="293972" cy="20079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4" name="Pfeil nach rechts 33"/>
          <p:cNvSpPr/>
          <p:nvPr/>
        </p:nvSpPr>
        <p:spPr>
          <a:xfrm rot="19600089" flipH="1">
            <a:off x="4713169" y="1734617"/>
            <a:ext cx="344243" cy="24841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5" name="Pfeil nach rechts 34"/>
          <p:cNvSpPr/>
          <p:nvPr/>
        </p:nvSpPr>
        <p:spPr>
          <a:xfrm rot="5780668" flipH="1">
            <a:off x="6449776" y="5526137"/>
            <a:ext cx="317903" cy="21751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214388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Transdiagnostische Behandlung Emotionale Störungen</a:t>
            </a:r>
            <a:endParaRPr lang="de-DE" dirty="0"/>
          </a:p>
        </p:txBody>
      </p:sp>
      <p:sp>
        <p:nvSpPr>
          <p:cNvPr id="3" name="Inhaltsplatzhalter 2"/>
          <p:cNvSpPr>
            <a:spLocks noGrp="1"/>
          </p:cNvSpPr>
          <p:nvPr>
            <p:ph idx="1"/>
          </p:nvPr>
        </p:nvSpPr>
        <p:spPr>
          <a:xfrm>
            <a:off x="457200" y="1600200"/>
            <a:ext cx="8371227" cy="4562004"/>
          </a:xfrm>
        </p:spPr>
        <p:txBody>
          <a:bodyPr>
            <a:normAutofit/>
          </a:bodyPr>
          <a:lstStyle/>
          <a:p>
            <a:r>
              <a:rPr lang="de-DE" smtClean="0"/>
              <a:t>Änderung und Neubewertung kognitiver Prozesse</a:t>
            </a:r>
          </a:p>
          <a:p>
            <a:r>
              <a:rPr lang="de-DE" smtClean="0"/>
              <a:t>Prävention emotionaler Vermeidung</a:t>
            </a:r>
          </a:p>
          <a:p>
            <a:r>
              <a:rPr lang="de-DE" smtClean="0"/>
              <a:t>Verhaltensänderung</a:t>
            </a:r>
          </a:p>
          <a:p>
            <a:endParaRPr lang="de-DE" sz="1600" smtClean="0"/>
          </a:p>
          <a:p>
            <a:endParaRPr lang="de-DE" sz="1600" smtClean="0"/>
          </a:p>
        </p:txBody>
      </p:sp>
      <p:sp>
        <p:nvSpPr>
          <p:cNvPr id="4" name="Textfeld 3"/>
          <p:cNvSpPr txBox="1"/>
          <p:nvPr/>
        </p:nvSpPr>
        <p:spPr>
          <a:xfrm>
            <a:off x="5769382" y="6334780"/>
            <a:ext cx="3374618" cy="523220"/>
          </a:xfrm>
          <a:prstGeom prst="rect">
            <a:avLst/>
          </a:prstGeom>
          <a:noFill/>
        </p:spPr>
        <p:txBody>
          <a:bodyPr wrap="square" rtlCol="0">
            <a:spAutoFit/>
          </a:bodyPr>
          <a:lstStyle/>
          <a:p>
            <a:r>
              <a:rPr lang="de-DE" sz="1400" dirty="0" smtClean="0">
                <a:latin typeface="Helvetica Light"/>
                <a:cs typeface="Helvetica Light"/>
              </a:rPr>
              <a:t>Barlow et al., 2011; </a:t>
            </a:r>
            <a:r>
              <a:rPr lang="de-DE" sz="1400" dirty="0" err="1" smtClean="0">
                <a:latin typeface="Helvetica Light"/>
                <a:cs typeface="Helvetica Light"/>
              </a:rPr>
              <a:t>Ellard</a:t>
            </a:r>
            <a:r>
              <a:rPr lang="de-DE" sz="1400" dirty="0" smtClean="0">
                <a:latin typeface="Helvetica Light"/>
                <a:cs typeface="Helvetica Light"/>
              </a:rPr>
              <a:t> et al., 2010; </a:t>
            </a:r>
            <a:r>
              <a:rPr lang="de-DE" sz="1400" dirty="0" err="1" smtClean="0">
                <a:latin typeface="Helvetica Light"/>
                <a:cs typeface="Helvetica Light"/>
              </a:rPr>
              <a:t>Farchione</a:t>
            </a:r>
            <a:r>
              <a:rPr lang="de-DE" sz="1400" dirty="0" smtClean="0">
                <a:latin typeface="Helvetica Light"/>
                <a:cs typeface="Helvetica Light"/>
              </a:rPr>
              <a:t> et al., 2012</a:t>
            </a:r>
            <a:endParaRPr lang="de-DE" sz="1400" dirty="0">
              <a:latin typeface="Helvetica Light"/>
              <a:cs typeface="Helvetica Light"/>
            </a:endParaRPr>
          </a:p>
        </p:txBody>
      </p:sp>
    </p:spTree>
    <p:extLst>
      <p:ext uri="{BB962C8B-B14F-4D97-AF65-F5344CB8AC3E}">
        <p14:creationId xmlns:p14="http://schemas.microsoft.com/office/powerpoint/2010/main" val="8538995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Einstellung von Praktikern gegenüber Manualen</a:t>
            </a:r>
            <a:endParaRPr lang="de-DE" dirty="0"/>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2186776721"/>
              </p:ext>
            </p:extLst>
          </p:nvPr>
        </p:nvGraphicFramePr>
        <p:xfrm>
          <a:off x="194749" y="1481510"/>
          <a:ext cx="8751225" cy="4785360"/>
        </p:xfrm>
        <a:graphic>
          <a:graphicData uri="http://schemas.openxmlformats.org/drawingml/2006/table">
            <a:tbl>
              <a:tblPr firstRow="1" bandRow="1">
                <a:tableStyleId>{5C22544A-7EE6-4342-B048-85BDC9FD1C3A}</a:tableStyleId>
              </a:tblPr>
              <a:tblGrid>
                <a:gridCol w="5346993"/>
                <a:gridCol w="1154889"/>
                <a:gridCol w="1154889"/>
                <a:gridCol w="1094454"/>
              </a:tblGrid>
              <a:tr h="370840">
                <a:tc>
                  <a:txBody>
                    <a:bodyPr/>
                    <a:lstStyle/>
                    <a:p>
                      <a:r>
                        <a:rPr lang="de-DE" b="0" i="0" dirty="0" smtClean="0">
                          <a:latin typeface="Helvetica Light"/>
                          <a:cs typeface="Helvetica Light"/>
                        </a:rPr>
                        <a:t>Item</a:t>
                      </a:r>
                      <a:endParaRPr lang="de-DE" b="0" i="0" dirty="0">
                        <a:latin typeface="Helvetica Light"/>
                        <a:cs typeface="Helvetica Light"/>
                      </a:endParaRPr>
                    </a:p>
                  </a:txBody>
                  <a:tcPr/>
                </a:tc>
                <a:tc>
                  <a:txBody>
                    <a:bodyPr/>
                    <a:lstStyle/>
                    <a:p>
                      <a:r>
                        <a:rPr lang="de-DE" b="0" i="0" dirty="0" smtClean="0">
                          <a:latin typeface="Helvetica Light"/>
                          <a:cs typeface="Helvetica Light"/>
                        </a:rPr>
                        <a:t>M</a:t>
                      </a:r>
                      <a:endParaRPr lang="de-DE" b="0" i="0" dirty="0">
                        <a:latin typeface="Helvetica Light"/>
                        <a:cs typeface="Helvetica Light"/>
                      </a:endParaRPr>
                    </a:p>
                  </a:txBody>
                  <a:tcPr/>
                </a:tc>
                <a:tc>
                  <a:txBody>
                    <a:bodyPr/>
                    <a:lstStyle/>
                    <a:p>
                      <a:r>
                        <a:rPr lang="de-DE" b="0" i="0" dirty="0" err="1" smtClean="0">
                          <a:latin typeface="Helvetica Light"/>
                          <a:cs typeface="Helvetica Light"/>
                        </a:rPr>
                        <a:t>Neg</a:t>
                      </a:r>
                      <a:endParaRPr lang="de-DE" b="0" i="0" dirty="0">
                        <a:latin typeface="Helvetica Light"/>
                        <a:cs typeface="Helvetica Light"/>
                      </a:endParaRPr>
                    </a:p>
                  </a:txBody>
                  <a:tcPr/>
                </a:tc>
                <a:tc>
                  <a:txBody>
                    <a:bodyPr/>
                    <a:lstStyle/>
                    <a:p>
                      <a:r>
                        <a:rPr lang="de-DE" b="0" i="0" dirty="0" err="1" smtClean="0">
                          <a:latin typeface="Helvetica Light"/>
                          <a:cs typeface="Helvetica Light"/>
                        </a:rPr>
                        <a:t>pos</a:t>
                      </a:r>
                      <a:endParaRPr lang="de-DE" b="0" i="0" dirty="0">
                        <a:latin typeface="Helvetica Light"/>
                        <a:cs typeface="Helvetica Light"/>
                      </a:endParaRPr>
                    </a:p>
                  </a:txBody>
                  <a:tcPr/>
                </a:tc>
              </a:tr>
              <a:tr h="370840">
                <a:tc>
                  <a:txBody>
                    <a:bodyPr/>
                    <a:lstStyle/>
                    <a:p>
                      <a:r>
                        <a:rPr lang="de-DE" b="0" i="0" dirty="0" smtClean="0">
                          <a:latin typeface="Helvetica Light"/>
                          <a:cs typeface="Helvetica Light"/>
                        </a:rPr>
                        <a:t>Manuale ignorieren das Individuelle</a:t>
                      </a:r>
                      <a:endParaRPr lang="de-DE" b="0" i="0" dirty="0">
                        <a:latin typeface="Helvetica Light"/>
                        <a:cs typeface="Helvetica Light"/>
                      </a:endParaRPr>
                    </a:p>
                  </a:txBody>
                  <a:tcPr/>
                </a:tc>
                <a:tc>
                  <a:txBody>
                    <a:bodyPr/>
                    <a:lstStyle/>
                    <a:p>
                      <a:r>
                        <a:rPr lang="de-DE" b="0" i="0" dirty="0" smtClean="0">
                          <a:latin typeface="Helvetica Light"/>
                          <a:cs typeface="Helvetica Light"/>
                        </a:rPr>
                        <a:t>3.19</a:t>
                      </a:r>
                      <a:endParaRPr lang="de-DE" b="0" i="0" dirty="0">
                        <a:latin typeface="Helvetica Light"/>
                        <a:cs typeface="Helvetica Light"/>
                      </a:endParaRPr>
                    </a:p>
                  </a:txBody>
                  <a:tcPr/>
                </a:tc>
                <a:tc>
                  <a:txBody>
                    <a:bodyPr/>
                    <a:lstStyle/>
                    <a:p>
                      <a:r>
                        <a:rPr lang="de-DE" b="0" i="0" dirty="0" smtClean="0">
                          <a:latin typeface="Helvetica Light"/>
                          <a:cs typeface="Helvetica Light"/>
                        </a:rPr>
                        <a:t>x</a:t>
                      </a:r>
                      <a:endParaRPr lang="de-DE" b="0" i="0" dirty="0">
                        <a:latin typeface="Helvetica Light"/>
                        <a:cs typeface="Helvetica Light"/>
                      </a:endParaRPr>
                    </a:p>
                  </a:txBody>
                  <a:tcPr/>
                </a:tc>
                <a:tc>
                  <a:txBody>
                    <a:bodyPr/>
                    <a:lstStyle/>
                    <a:p>
                      <a:endParaRPr lang="de-DE" b="0" i="0">
                        <a:latin typeface="Helvetica Light"/>
                        <a:cs typeface="Helvetica Light"/>
                      </a:endParaRPr>
                    </a:p>
                  </a:txBody>
                  <a:tcPr/>
                </a:tc>
              </a:tr>
              <a:tr h="370840">
                <a:tc>
                  <a:txBody>
                    <a:bodyPr/>
                    <a:lstStyle/>
                    <a:p>
                      <a:r>
                        <a:rPr lang="de-DE" b="0" i="0" dirty="0" smtClean="0">
                          <a:latin typeface="Helvetica Light"/>
                          <a:cs typeface="Helvetica Light"/>
                        </a:rPr>
                        <a:t>Manuale stecken</a:t>
                      </a:r>
                      <a:r>
                        <a:rPr lang="de-DE" b="0" i="0" baseline="0" dirty="0" smtClean="0">
                          <a:latin typeface="Helvetica Light"/>
                          <a:cs typeface="Helvetica Light"/>
                        </a:rPr>
                        <a:t> Individuen in Kategorien</a:t>
                      </a:r>
                      <a:endParaRPr lang="de-DE" b="0" i="0" dirty="0">
                        <a:latin typeface="Helvetica Light"/>
                        <a:cs typeface="Helvetica Light"/>
                      </a:endParaRPr>
                    </a:p>
                  </a:txBody>
                  <a:tcPr/>
                </a:tc>
                <a:tc>
                  <a:txBody>
                    <a:bodyPr/>
                    <a:lstStyle/>
                    <a:p>
                      <a:r>
                        <a:rPr lang="de-DE" b="0" i="0" dirty="0" smtClean="0">
                          <a:latin typeface="Helvetica Light"/>
                          <a:cs typeface="Helvetica Light"/>
                        </a:rPr>
                        <a:t>3.08</a:t>
                      </a:r>
                      <a:endParaRPr lang="de-DE" b="0" i="0" dirty="0">
                        <a:latin typeface="Helvetica Light"/>
                        <a:cs typeface="Helvetica Light"/>
                      </a:endParaRPr>
                    </a:p>
                  </a:txBody>
                  <a:tcPr/>
                </a:tc>
                <a:tc>
                  <a:txBody>
                    <a:bodyPr/>
                    <a:lstStyle/>
                    <a:p>
                      <a:r>
                        <a:rPr lang="de-DE" b="0" i="0" dirty="0" smtClean="0">
                          <a:latin typeface="Helvetica Light"/>
                          <a:cs typeface="Helvetica Light"/>
                        </a:rPr>
                        <a:t>x</a:t>
                      </a:r>
                      <a:endParaRPr lang="de-DE" b="0" i="0" dirty="0">
                        <a:latin typeface="Helvetica Light"/>
                        <a:cs typeface="Helvetica Light"/>
                      </a:endParaRPr>
                    </a:p>
                  </a:txBody>
                  <a:tcPr/>
                </a:tc>
                <a:tc>
                  <a:txBody>
                    <a:bodyPr/>
                    <a:lstStyle/>
                    <a:p>
                      <a:endParaRPr lang="de-DE" b="0" i="0">
                        <a:latin typeface="Helvetica Light"/>
                        <a:cs typeface="Helvetica Light"/>
                      </a:endParaRPr>
                    </a:p>
                  </a:txBody>
                  <a:tcPr/>
                </a:tc>
              </a:tr>
              <a:tr h="370840">
                <a:tc>
                  <a:txBody>
                    <a:bodyPr/>
                    <a:lstStyle/>
                    <a:p>
                      <a:r>
                        <a:rPr lang="de-DE" b="0" i="0" dirty="0" smtClean="0">
                          <a:latin typeface="Helvetica Light"/>
                          <a:cs typeface="Helvetica Light"/>
                        </a:rPr>
                        <a:t>Therapeut</a:t>
                      </a:r>
                      <a:r>
                        <a:rPr lang="de-DE" b="0" i="0" baseline="0" dirty="0" smtClean="0">
                          <a:latin typeface="Helvetica Light"/>
                          <a:cs typeface="Helvetica Light"/>
                        </a:rPr>
                        <a:t> denkt mehr an Manual als an </a:t>
                      </a:r>
                      <a:r>
                        <a:rPr lang="de-DE" b="0" i="0" baseline="0" dirty="0" err="1" smtClean="0">
                          <a:latin typeface="Helvetica Light"/>
                          <a:cs typeface="Helvetica Light"/>
                        </a:rPr>
                        <a:t>indiv</a:t>
                      </a:r>
                      <a:r>
                        <a:rPr lang="de-DE" b="0" i="0" baseline="0" dirty="0" smtClean="0">
                          <a:latin typeface="Helvetica Light"/>
                          <a:cs typeface="Helvetica Light"/>
                        </a:rPr>
                        <a:t>. Patient</a:t>
                      </a:r>
                      <a:endParaRPr lang="de-DE" b="0" i="0" dirty="0">
                        <a:latin typeface="Helvetica Light"/>
                        <a:cs typeface="Helvetica Light"/>
                      </a:endParaRPr>
                    </a:p>
                  </a:txBody>
                  <a:tcPr/>
                </a:tc>
                <a:tc>
                  <a:txBody>
                    <a:bodyPr/>
                    <a:lstStyle/>
                    <a:p>
                      <a:r>
                        <a:rPr lang="de-DE" b="0" i="0" dirty="0" smtClean="0">
                          <a:latin typeface="Helvetica Light"/>
                          <a:cs typeface="Helvetica Light"/>
                        </a:rPr>
                        <a:t>2.95</a:t>
                      </a:r>
                      <a:endParaRPr lang="de-DE" b="0" i="0" dirty="0">
                        <a:latin typeface="Helvetica Light"/>
                        <a:cs typeface="Helvetica Light"/>
                      </a:endParaRPr>
                    </a:p>
                  </a:txBody>
                  <a:tcPr/>
                </a:tc>
                <a:tc>
                  <a:txBody>
                    <a:bodyPr/>
                    <a:lstStyle/>
                    <a:p>
                      <a:r>
                        <a:rPr lang="de-DE" b="0" i="0" dirty="0" smtClean="0">
                          <a:latin typeface="Helvetica Light"/>
                          <a:cs typeface="Helvetica Light"/>
                        </a:rPr>
                        <a:t>x</a:t>
                      </a:r>
                      <a:endParaRPr lang="de-DE" b="0" i="0" dirty="0">
                        <a:latin typeface="Helvetica Light"/>
                        <a:cs typeface="Helvetica Light"/>
                      </a:endParaRPr>
                    </a:p>
                  </a:txBody>
                  <a:tcPr/>
                </a:tc>
                <a:tc>
                  <a:txBody>
                    <a:bodyPr/>
                    <a:lstStyle/>
                    <a:p>
                      <a:endParaRPr lang="de-DE" b="0" i="0">
                        <a:latin typeface="Helvetica Light"/>
                        <a:cs typeface="Helvetica Light"/>
                      </a:endParaRPr>
                    </a:p>
                  </a:txBody>
                  <a:tcPr/>
                </a:tc>
              </a:tr>
              <a:tr h="370840">
                <a:tc>
                  <a:txBody>
                    <a:bodyPr/>
                    <a:lstStyle/>
                    <a:p>
                      <a:r>
                        <a:rPr lang="de-DE" b="0" i="0" dirty="0" smtClean="0">
                          <a:latin typeface="Helvetica Light"/>
                          <a:cs typeface="Helvetica Light"/>
                        </a:rPr>
                        <a:t>Manuale</a:t>
                      </a:r>
                      <a:r>
                        <a:rPr lang="de-DE" b="0" i="0" baseline="0" dirty="0" smtClean="0">
                          <a:latin typeface="Helvetica Light"/>
                          <a:cs typeface="Helvetica Light"/>
                        </a:rPr>
                        <a:t> überbetonen therapeutische Techniken</a:t>
                      </a:r>
                      <a:endParaRPr lang="de-DE" b="0" i="0" dirty="0">
                        <a:latin typeface="Helvetica Light"/>
                        <a:cs typeface="Helvetica Light"/>
                      </a:endParaRPr>
                    </a:p>
                  </a:txBody>
                  <a:tcPr/>
                </a:tc>
                <a:tc>
                  <a:txBody>
                    <a:bodyPr/>
                    <a:lstStyle/>
                    <a:p>
                      <a:r>
                        <a:rPr lang="de-DE" b="0" i="0" dirty="0" smtClean="0">
                          <a:latin typeface="Helvetica Light"/>
                          <a:cs typeface="Helvetica Light"/>
                        </a:rPr>
                        <a:t>3.28</a:t>
                      </a:r>
                      <a:endParaRPr lang="de-DE" b="0" i="0" dirty="0">
                        <a:latin typeface="Helvetica Light"/>
                        <a:cs typeface="Helvetica Light"/>
                      </a:endParaRPr>
                    </a:p>
                  </a:txBody>
                  <a:tcPr/>
                </a:tc>
                <a:tc>
                  <a:txBody>
                    <a:bodyPr/>
                    <a:lstStyle/>
                    <a:p>
                      <a:r>
                        <a:rPr lang="de-DE" b="0" i="0" dirty="0" smtClean="0">
                          <a:latin typeface="Helvetica Light"/>
                          <a:cs typeface="Helvetica Light"/>
                        </a:rPr>
                        <a:t>x</a:t>
                      </a:r>
                      <a:endParaRPr lang="de-DE" b="0" i="0" dirty="0">
                        <a:latin typeface="Helvetica Light"/>
                        <a:cs typeface="Helvetica Light"/>
                      </a:endParaRPr>
                    </a:p>
                  </a:txBody>
                  <a:tcPr/>
                </a:tc>
                <a:tc>
                  <a:txBody>
                    <a:bodyPr/>
                    <a:lstStyle/>
                    <a:p>
                      <a:endParaRPr lang="de-DE" b="0" i="0">
                        <a:latin typeface="Helvetica Light"/>
                        <a:cs typeface="Helvetica Light"/>
                      </a:endParaRPr>
                    </a:p>
                  </a:txBody>
                  <a:tcPr/>
                </a:tc>
              </a:tr>
              <a:tr h="370840">
                <a:tc>
                  <a:txBody>
                    <a:bodyPr/>
                    <a:lstStyle/>
                    <a:p>
                      <a:endParaRPr lang="de-DE" b="0" i="0">
                        <a:latin typeface="Helvetica Light"/>
                        <a:cs typeface="Helvetica Light"/>
                      </a:endParaRPr>
                    </a:p>
                  </a:txBody>
                  <a:tcPr/>
                </a:tc>
                <a:tc>
                  <a:txBody>
                    <a:bodyPr/>
                    <a:lstStyle/>
                    <a:p>
                      <a:endParaRPr lang="de-DE" b="0" i="0">
                        <a:latin typeface="Helvetica Light"/>
                        <a:cs typeface="Helvetica Light"/>
                      </a:endParaRPr>
                    </a:p>
                  </a:txBody>
                  <a:tcPr/>
                </a:tc>
                <a:tc>
                  <a:txBody>
                    <a:bodyPr/>
                    <a:lstStyle/>
                    <a:p>
                      <a:endParaRPr lang="de-DE" b="0" i="0">
                        <a:latin typeface="Helvetica Light"/>
                        <a:cs typeface="Helvetica Light"/>
                      </a:endParaRPr>
                    </a:p>
                  </a:txBody>
                  <a:tcPr/>
                </a:tc>
                <a:tc>
                  <a:txBody>
                    <a:bodyPr/>
                    <a:lstStyle/>
                    <a:p>
                      <a:endParaRPr lang="de-DE" b="0" i="0">
                        <a:latin typeface="Helvetica Light"/>
                        <a:cs typeface="Helvetica Light"/>
                      </a:endParaRPr>
                    </a:p>
                  </a:txBody>
                  <a:tcPr/>
                </a:tc>
              </a:tr>
              <a:tr h="370840">
                <a:tc>
                  <a:txBody>
                    <a:bodyPr/>
                    <a:lstStyle/>
                    <a:p>
                      <a:r>
                        <a:rPr lang="de-DE" b="0" i="0" dirty="0" smtClean="0">
                          <a:latin typeface="Helvetica Light"/>
                          <a:cs typeface="Helvetica Light"/>
                        </a:rPr>
                        <a:t>Manuale helfen</a:t>
                      </a:r>
                      <a:r>
                        <a:rPr lang="de-DE" b="0" i="0" baseline="0" dirty="0" smtClean="0">
                          <a:latin typeface="Helvetica Light"/>
                          <a:cs typeface="Helvetica Light"/>
                        </a:rPr>
                        <a:t> fokussiert zu bleiben</a:t>
                      </a:r>
                      <a:endParaRPr lang="de-DE" b="0" i="0" dirty="0">
                        <a:latin typeface="Helvetica Light"/>
                        <a:cs typeface="Helvetica Light"/>
                      </a:endParaRPr>
                    </a:p>
                  </a:txBody>
                  <a:tcPr/>
                </a:tc>
                <a:tc>
                  <a:txBody>
                    <a:bodyPr/>
                    <a:lstStyle/>
                    <a:p>
                      <a:r>
                        <a:rPr lang="de-DE" b="0" i="0" dirty="0" smtClean="0">
                          <a:latin typeface="Helvetica Light"/>
                          <a:cs typeface="Helvetica Light"/>
                        </a:rPr>
                        <a:t>3.56</a:t>
                      </a:r>
                      <a:endParaRPr lang="de-DE" b="0" i="0" dirty="0">
                        <a:latin typeface="Helvetica Light"/>
                        <a:cs typeface="Helvetica Light"/>
                      </a:endParaRPr>
                    </a:p>
                  </a:txBody>
                  <a:tcPr/>
                </a:tc>
                <a:tc>
                  <a:txBody>
                    <a:bodyPr/>
                    <a:lstStyle/>
                    <a:p>
                      <a:endParaRPr lang="de-DE" b="0" i="0" dirty="0">
                        <a:latin typeface="Helvetica Light"/>
                        <a:cs typeface="Helvetica Light"/>
                      </a:endParaRPr>
                    </a:p>
                  </a:txBody>
                  <a:tcPr/>
                </a:tc>
                <a:tc>
                  <a:txBody>
                    <a:bodyPr/>
                    <a:lstStyle/>
                    <a:p>
                      <a:r>
                        <a:rPr lang="de-DE" b="0" i="0" dirty="0" smtClean="0">
                          <a:latin typeface="Helvetica Light"/>
                          <a:cs typeface="Helvetica Light"/>
                        </a:rPr>
                        <a:t>x</a:t>
                      </a:r>
                      <a:endParaRPr lang="de-DE" b="0" i="0" dirty="0">
                        <a:latin typeface="Helvetica Light"/>
                        <a:cs typeface="Helvetica Light"/>
                      </a:endParaRPr>
                    </a:p>
                  </a:txBody>
                  <a:tcPr/>
                </a:tc>
              </a:tr>
              <a:tr h="370840">
                <a:tc>
                  <a:txBody>
                    <a:bodyPr/>
                    <a:lstStyle/>
                    <a:p>
                      <a:r>
                        <a:rPr lang="de-DE" b="0" i="0" dirty="0" smtClean="0">
                          <a:latin typeface="Helvetica Light"/>
                          <a:cs typeface="Helvetica Light"/>
                        </a:rPr>
                        <a:t>Manuale helfen</a:t>
                      </a:r>
                      <a:r>
                        <a:rPr lang="de-DE" b="0" i="0" baseline="0" dirty="0" smtClean="0">
                          <a:latin typeface="Helvetica Light"/>
                          <a:cs typeface="Helvetica Light"/>
                        </a:rPr>
                        <a:t> Therapeuten ihr Skills zu überprüfen und verbessern</a:t>
                      </a:r>
                      <a:endParaRPr lang="de-DE" b="0" i="0" dirty="0">
                        <a:latin typeface="Helvetica Light"/>
                        <a:cs typeface="Helvetica Light"/>
                      </a:endParaRPr>
                    </a:p>
                  </a:txBody>
                  <a:tcPr/>
                </a:tc>
                <a:tc>
                  <a:txBody>
                    <a:bodyPr/>
                    <a:lstStyle/>
                    <a:p>
                      <a:r>
                        <a:rPr lang="de-DE" b="0" i="0" dirty="0" smtClean="0">
                          <a:latin typeface="Helvetica Light"/>
                          <a:cs typeface="Helvetica Light"/>
                        </a:rPr>
                        <a:t>3.36</a:t>
                      </a:r>
                      <a:endParaRPr lang="de-DE" b="0" i="0" dirty="0">
                        <a:latin typeface="Helvetica Light"/>
                        <a:cs typeface="Helvetica Light"/>
                      </a:endParaRPr>
                    </a:p>
                  </a:txBody>
                  <a:tcPr/>
                </a:tc>
                <a:tc>
                  <a:txBody>
                    <a:bodyPr/>
                    <a:lstStyle/>
                    <a:p>
                      <a:endParaRPr lang="de-DE" b="0" i="0" dirty="0">
                        <a:latin typeface="Helvetica Light"/>
                        <a:cs typeface="Helvetica Light"/>
                      </a:endParaRPr>
                    </a:p>
                  </a:txBody>
                  <a:tcPr/>
                </a:tc>
                <a:tc>
                  <a:txBody>
                    <a:bodyPr/>
                    <a:lstStyle/>
                    <a:p>
                      <a:r>
                        <a:rPr lang="de-DE" b="0" i="0" dirty="0" smtClean="0">
                          <a:latin typeface="Helvetica Light"/>
                          <a:cs typeface="Helvetica Light"/>
                        </a:rPr>
                        <a:t>x</a:t>
                      </a:r>
                      <a:endParaRPr lang="de-DE" b="0" i="0" dirty="0">
                        <a:latin typeface="Helvetica Light"/>
                        <a:cs typeface="Helvetica Light"/>
                      </a:endParaRPr>
                    </a:p>
                  </a:txBody>
                  <a:tcPr/>
                </a:tc>
              </a:tr>
              <a:tr h="370840">
                <a:tc>
                  <a:txBody>
                    <a:bodyPr/>
                    <a:lstStyle/>
                    <a:p>
                      <a:r>
                        <a:rPr lang="de-DE" b="0" i="0" dirty="0" smtClean="0">
                          <a:latin typeface="Helvetica Light"/>
                          <a:cs typeface="Helvetica Light"/>
                        </a:rPr>
                        <a:t>Manuale</a:t>
                      </a:r>
                      <a:r>
                        <a:rPr lang="de-DE" b="0" i="0" baseline="0" dirty="0" smtClean="0">
                          <a:latin typeface="Helvetica Light"/>
                          <a:cs typeface="Helvetica Light"/>
                        </a:rPr>
                        <a:t> verbessern den durchschnittlichen </a:t>
                      </a:r>
                      <a:r>
                        <a:rPr lang="de-DE" b="0" i="0" baseline="0" dirty="0" err="1" smtClean="0">
                          <a:latin typeface="Helvetica Light"/>
                          <a:cs typeface="Helvetica Light"/>
                        </a:rPr>
                        <a:t>Outcome</a:t>
                      </a:r>
                      <a:endParaRPr lang="de-DE" b="0" i="0" dirty="0">
                        <a:latin typeface="Helvetica Light"/>
                        <a:cs typeface="Helvetica Light"/>
                      </a:endParaRPr>
                    </a:p>
                  </a:txBody>
                  <a:tcPr/>
                </a:tc>
                <a:tc>
                  <a:txBody>
                    <a:bodyPr/>
                    <a:lstStyle/>
                    <a:p>
                      <a:r>
                        <a:rPr lang="de-DE" b="0" i="0" dirty="0" smtClean="0">
                          <a:latin typeface="Helvetica Light"/>
                          <a:cs typeface="Helvetica Light"/>
                        </a:rPr>
                        <a:t>3.17</a:t>
                      </a:r>
                      <a:endParaRPr lang="de-DE" b="0" i="0" dirty="0">
                        <a:latin typeface="Helvetica Light"/>
                        <a:cs typeface="Helvetica Light"/>
                      </a:endParaRPr>
                    </a:p>
                  </a:txBody>
                  <a:tcPr/>
                </a:tc>
                <a:tc>
                  <a:txBody>
                    <a:bodyPr/>
                    <a:lstStyle/>
                    <a:p>
                      <a:endParaRPr lang="de-DE" b="0" i="0" dirty="0">
                        <a:latin typeface="Helvetica Light"/>
                        <a:cs typeface="Helvetica Light"/>
                      </a:endParaRPr>
                    </a:p>
                  </a:txBody>
                  <a:tcPr/>
                </a:tc>
                <a:tc>
                  <a:txBody>
                    <a:bodyPr/>
                    <a:lstStyle/>
                    <a:p>
                      <a:r>
                        <a:rPr lang="de-DE" b="0" i="0" dirty="0" smtClean="0">
                          <a:latin typeface="Helvetica Light"/>
                          <a:cs typeface="Helvetica Light"/>
                        </a:rPr>
                        <a:t>x</a:t>
                      </a:r>
                      <a:endParaRPr lang="de-DE" b="0" i="0" dirty="0">
                        <a:latin typeface="Helvetica Light"/>
                        <a:cs typeface="Helvetica Light"/>
                      </a:endParaRPr>
                    </a:p>
                  </a:txBody>
                  <a:tcPr/>
                </a:tc>
              </a:tr>
              <a:tr h="370840">
                <a:tc>
                  <a:txBody>
                    <a:bodyPr/>
                    <a:lstStyle/>
                    <a:p>
                      <a:r>
                        <a:rPr lang="de-DE" b="0" i="0" dirty="0" smtClean="0">
                          <a:latin typeface="Helvetica Light"/>
                          <a:cs typeface="Helvetica Light"/>
                        </a:rPr>
                        <a:t>Manuale helfen Interventionen anzuwenden, die sich als wirksam gezeigt</a:t>
                      </a:r>
                      <a:r>
                        <a:rPr lang="de-DE" b="0" i="0" baseline="0" dirty="0" smtClean="0">
                          <a:latin typeface="Helvetica Light"/>
                          <a:cs typeface="Helvetica Light"/>
                        </a:rPr>
                        <a:t> haben</a:t>
                      </a:r>
                      <a:endParaRPr lang="de-DE" b="0" i="0" dirty="0">
                        <a:latin typeface="Helvetica Light"/>
                        <a:cs typeface="Helvetica Light"/>
                      </a:endParaRPr>
                    </a:p>
                  </a:txBody>
                  <a:tcPr/>
                </a:tc>
                <a:tc>
                  <a:txBody>
                    <a:bodyPr/>
                    <a:lstStyle/>
                    <a:p>
                      <a:r>
                        <a:rPr lang="de-DE" b="0" i="0" dirty="0" smtClean="0">
                          <a:latin typeface="Helvetica Light"/>
                          <a:cs typeface="Helvetica Light"/>
                        </a:rPr>
                        <a:t>2.96</a:t>
                      </a:r>
                      <a:endParaRPr lang="de-DE" b="0" i="0" dirty="0">
                        <a:latin typeface="Helvetica Light"/>
                        <a:cs typeface="Helvetica Light"/>
                      </a:endParaRPr>
                    </a:p>
                  </a:txBody>
                  <a:tcPr/>
                </a:tc>
                <a:tc>
                  <a:txBody>
                    <a:bodyPr/>
                    <a:lstStyle/>
                    <a:p>
                      <a:endParaRPr lang="de-DE" b="0" i="0" dirty="0">
                        <a:latin typeface="Helvetica Light"/>
                        <a:cs typeface="Helvetica Light"/>
                      </a:endParaRPr>
                    </a:p>
                  </a:txBody>
                  <a:tcPr/>
                </a:tc>
                <a:tc>
                  <a:txBody>
                    <a:bodyPr/>
                    <a:lstStyle/>
                    <a:p>
                      <a:r>
                        <a:rPr lang="de-DE" b="0" i="0" dirty="0" smtClean="0">
                          <a:latin typeface="Helvetica Light"/>
                          <a:cs typeface="Helvetica Light"/>
                        </a:rPr>
                        <a:t>x</a:t>
                      </a:r>
                      <a:endParaRPr lang="de-DE" b="0" i="0" dirty="0">
                        <a:latin typeface="Helvetica Light"/>
                        <a:cs typeface="Helvetica Light"/>
                      </a:endParaRPr>
                    </a:p>
                  </a:txBody>
                  <a:tcPr/>
                </a:tc>
              </a:tr>
            </a:tbl>
          </a:graphicData>
        </a:graphic>
      </p:graphicFrame>
      <p:sp>
        <p:nvSpPr>
          <p:cNvPr id="7" name="Textfeld 6"/>
          <p:cNvSpPr txBox="1"/>
          <p:nvPr/>
        </p:nvSpPr>
        <p:spPr>
          <a:xfrm>
            <a:off x="4650483" y="6266869"/>
            <a:ext cx="4493516" cy="338554"/>
          </a:xfrm>
          <a:prstGeom prst="rect">
            <a:avLst/>
          </a:prstGeom>
          <a:noFill/>
        </p:spPr>
        <p:txBody>
          <a:bodyPr wrap="square" rtlCol="0">
            <a:spAutoFit/>
          </a:bodyPr>
          <a:lstStyle/>
          <a:p>
            <a:r>
              <a:rPr lang="de-DE" sz="1600" dirty="0" smtClean="0">
                <a:latin typeface="Helvetica Light"/>
                <a:cs typeface="Helvetica Light"/>
              </a:rPr>
              <a:t>1= starke Ablehnung, 5= starke Zustimmung</a:t>
            </a:r>
            <a:endParaRPr lang="de-DE" sz="1600" dirty="0">
              <a:latin typeface="Helvetica Light"/>
              <a:cs typeface="Helvetica Light"/>
            </a:endParaRPr>
          </a:p>
        </p:txBody>
      </p:sp>
      <p:sp>
        <p:nvSpPr>
          <p:cNvPr id="8" name="Textfeld 7"/>
          <p:cNvSpPr txBox="1"/>
          <p:nvPr/>
        </p:nvSpPr>
        <p:spPr>
          <a:xfrm>
            <a:off x="6851141" y="6550223"/>
            <a:ext cx="2292858" cy="307777"/>
          </a:xfrm>
          <a:prstGeom prst="rect">
            <a:avLst/>
          </a:prstGeom>
          <a:noFill/>
        </p:spPr>
        <p:txBody>
          <a:bodyPr wrap="square" rtlCol="0">
            <a:spAutoFit/>
          </a:bodyPr>
          <a:lstStyle/>
          <a:p>
            <a:r>
              <a:rPr lang="de-DE" sz="1400" dirty="0" smtClean="0">
                <a:latin typeface="Helvetica Light"/>
                <a:cs typeface="Helvetica Light"/>
              </a:rPr>
              <a:t>Addis &amp; Krasnow, 2000</a:t>
            </a:r>
            <a:endParaRPr lang="de-DE" sz="1400" dirty="0">
              <a:latin typeface="Helvetica Light"/>
              <a:cs typeface="Helvetica Light"/>
            </a:endParaRPr>
          </a:p>
        </p:txBody>
      </p:sp>
    </p:spTree>
    <p:extLst>
      <p:ext uri="{BB962C8B-B14F-4D97-AF65-F5344CB8AC3E}">
        <p14:creationId xmlns:p14="http://schemas.microsoft.com/office/powerpoint/2010/main" val="14981680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9"/>
            <a:ext cx="8229600" cy="850075"/>
          </a:xfrm>
        </p:spPr>
        <p:txBody>
          <a:bodyPr>
            <a:normAutofit fontScale="90000"/>
          </a:bodyPr>
          <a:lstStyle/>
          <a:p>
            <a:r>
              <a:rPr lang="de-DE" sz="3600" dirty="0" smtClean="0"/>
              <a:t>Klinische Implikationen: Emotionale Störungen</a:t>
            </a:r>
            <a:endParaRPr lang="de-DE" sz="3600" dirty="0"/>
          </a:p>
        </p:txBody>
      </p:sp>
      <p:sp>
        <p:nvSpPr>
          <p:cNvPr id="4" name="Textfeld 3"/>
          <p:cNvSpPr txBox="1"/>
          <p:nvPr/>
        </p:nvSpPr>
        <p:spPr>
          <a:xfrm>
            <a:off x="7337150" y="2"/>
            <a:ext cx="1806852" cy="276999"/>
          </a:xfrm>
          <a:prstGeom prst="rect">
            <a:avLst/>
          </a:prstGeom>
          <a:noFill/>
        </p:spPr>
        <p:txBody>
          <a:bodyPr wrap="square" rtlCol="0">
            <a:spAutoFit/>
          </a:bodyPr>
          <a:lstStyle/>
          <a:p>
            <a:r>
              <a:rPr lang="de-DE" sz="1200" dirty="0" smtClean="0">
                <a:latin typeface="Helvetica Light"/>
                <a:cs typeface="Helvetica Light"/>
              </a:rPr>
              <a:t>Klinische Implikationen</a:t>
            </a:r>
            <a:endParaRPr lang="de-DE" sz="1200" dirty="0">
              <a:latin typeface="Helvetica Light"/>
              <a:cs typeface="Helvetica Light"/>
            </a:endParaRPr>
          </a:p>
        </p:txBody>
      </p:sp>
      <p:pic>
        <p:nvPicPr>
          <p:cNvPr id="22" name="Picture 4" descr="Angst_auslach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8747" y="4434193"/>
            <a:ext cx="682127" cy="1208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Gruppierung 24"/>
          <p:cNvGrpSpPr/>
          <p:nvPr/>
        </p:nvGrpSpPr>
        <p:grpSpPr>
          <a:xfrm>
            <a:off x="7612746" y="2067820"/>
            <a:ext cx="1465983" cy="971640"/>
            <a:chOff x="3635896" y="4556591"/>
            <a:chExt cx="3626502" cy="2301409"/>
          </a:xfrm>
        </p:grpSpPr>
        <p:pic>
          <p:nvPicPr>
            <p:cNvPr id="27" name="Bild 26" descr="weglaufe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5030" y="4982604"/>
              <a:ext cx="1407368" cy="1828552"/>
            </a:xfrm>
            <a:prstGeom prst="rect">
              <a:avLst/>
            </a:prstGeom>
          </p:spPr>
        </p:pic>
        <p:pic>
          <p:nvPicPr>
            <p:cNvPr id="28" name="Bild 27" descr="anklammer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5896" y="4556591"/>
              <a:ext cx="1964184" cy="2301409"/>
            </a:xfrm>
            <a:prstGeom prst="rect">
              <a:avLst/>
            </a:prstGeom>
          </p:spPr>
        </p:pic>
      </p:grpSp>
      <p:pic>
        <p:nvPicPr>
          <p:cNvPr id="32" name="Picture 5" descr="nervös"/>
          <p:cNvPicPr>
            <a:picLocks noChangeAspect="1" noChangeArrowheads="1"/>
          </p:cNvPicPr>
          <p:nvPr/>
        </p:nvPicPr>
        <p:blipFill>
          <a:blip r:embed="rId6"/>
          <a:srcRect/>
          <a:stretch>
            <a:fillRect/>
          </a:stretch>
        </p:blipFill>
        <p:spPr bwMode="auto">
          <a:xfrm>
            <a:off x="8256481" y="3347314"/>
            <a:ext cx="594392" cy="806390"/>
          </a:xfrm>
          <a:prstGeom prst="rect">
            <a:avLst/>
          </a:prstGeom>
          <a:noFill/>
          <a:ln w="9525">
            <a:noFill/>
            <a:miter lim="800000"/>
            <a:headEnd/>
            <a:tailEnd/>
          </a:ln>
        </p:spPr>
      </p:pic>
      <p:sp>
        <p:nvSpPr>
          <p:cNvPr id="7" name="Inhaltsplatzhalter 6"/>
          <p:cNvSpPr>
            <a:spLocks noGrp="1"/>
          </p:cNvSpPr>
          <p:nvPr>
            <p:ph idx="1"/>
          </p:nvPr>
        </p:nvSpPr>
        <p:spPr>
          <a:xfrm>
            <a:off x="457201" y="1600201"/>
            <a:ext cx="7018187" cy="4525963"/>
          </a:xfrm>
        </p:spPr>
        <p:txBody>
          <a:bodyPr>
            <a:normAutofit fontScale="92500" lnSpcReduction="10000"/>
          </a:bodyPr>
          <a:lstStyle/>
          <a:p>
            <a:r>
              <a:rPr lang="de-DE" smtClean="0"/>
              <a:t>Kognitive Verhaltenstherapie ist wirksam in der Behandlung von Angststörungen </a:t>
            </a:r>
            <a:r>
              <a:rPr lang="de-DE" sz="1800" smtClean="0"/>
              <a:t>(In-Albon &amp; Schneider, 2007; xx)</a:t>
            </a:r>
          </a:p>
          <a:p>
            <a:r>
              <a:rPr lang="de-DE" smtClean="0"/>
              <a:t>Hohe Komorbiditätsraten (schlechterer Therapieoutcome; </a:t>
            </a:r>
            <a:r>
              <a:rPr lang="de-DE" sz="1800" smtClean="0"/>
              <a:t>Hudson, …, In-Albon,… 2015)</a:t>
            </a:r>
          </a:p>
          <a:p>
            <a:pPr lvl="1"/>
            <a:r>
              <a:rPr lang="de-DE" smtClean="0"/>
              <a:t>Gemeinsame biologische, Temperament und soziale Risikofaktoren</a:t>
            </a:r>
          </a:p>
          <a:p>
            <a:pPr lvl="2"/>
            <a:r>
              <a:rPr lang="de-DE" smtClean="0">
                <a:sym typeface="Wingdings"/>
              </a:rPr>
              <a:t>Negativer Affekt</a:t>
            </a:r>
          </a:p>
          <a:p>
            <a:r>
              <a:rPr lang="de-DE" smtClean="0">
                <a:sym typeface="Wingdings"/>
              </a:rPr>
              <a:t>Dissemination in Klinische Praxis</a:t>
            </a:r>
          </a:p>
        </p:txBody>
      </p:sp>
    </p:spTree>
    <p:extLst>
      <p:ext uri="{BB962C8B-B14F-4D97-AF65-F5344CB8AC3E}">
        <p14:creationId xmlns:p14="http://schemas.microsoft.com/office/powerpoint/2010/main" val="14846393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Transdiagnostische Psychotherapie: Wirksamkeit</a:t>
            </a:r>
            <a:endParaRPr lang="de-DE" dirty="0"/>
          </a:p>
        </p:txBody>
      </p:sp>
      <p:sp>
        <p:nvSpPr>
          <p:cNvPr id="3" name="Inhaltsplatzhalter 2"/>
          <p:cNvSpPr>
            <a:spLocks noGrp="1"/>
          </p:cNvSpPr>
          <p:nvPr>
            <p:ph idx="1"/>
          </p:nvPr>
        </p:nvSpPr>
        <p:spPr/>
        <p:txBody>
          <a:bodyPr/>
          <a:lstStyle/>
          <a:p>
            <a:r>
              <a:rPr lang="de-DE" dirty="0" smtClean="0"/>
              <a:t>Angststörungen</a:t>
            </a:r>
          </a:p>
          <a:p>
            <a:pPr lvl="1"/>
            <a:r>
              <a:rPr lang="de-DE" dirty="0" smtClean="0"/>
              <a:t>Meta-Analyse (Pearl et al., 2016): Gleiche Wirksamkeit </a:t>
            </a:r>
          </a:p>
          <a:p>
            <a:r>
              <a:rPr lang="de-DE" dirty="0" smtClean="0"/>
              <a:t>Major Depression</a:t>
            </a:r>
          </a:p>
          <a:p>
            <a:pPr lvl="1"/>
            <a:r>
              <a:rPr lang="de-DE" dirty="0" smtClean="0"/>
              <a:t>KVT+ERT &gt; KVT (</a:t>
            </a:r>
            <a:r>
              <a:rPr lang="de-DE" dirty="0" err="1" smtClean="0"/>
              <a:t>Berking</a:t>
            </a:r>
            <a:r>
              <a:rPr lang="de-DE" dirty="0" smtClean="0"/>
              <a:t> et al., 2013)</a:t>
            </a:r>
          </a:p>
          <a:p>
            <a:r>
              <a:rPr lang="de-DE" dirty="0" smtClean="0"/>
              <a:t>Medizinisch unerklärbare Symptome</a:t>
            </a:r>
          </a:p>
          <a:p>
            <a:pPr lvl="1"/>
            <a:r>
              <a:rPr lang="de-DE" dirty="0" smtClean="0"/>
              <a:t>ENECT vs. KVT (</a:t>
            </a:r>
            <a:r>
              <a:rPr lang="de-DE" dirty="0" err="1" smtClean="0"/>
              <a:t>Kleinstäuber</a:t>
            </a:r>
            <a:r>
              <a:rPr lang="de-DE" dirty="0" smtClean="0"/>
              <a:t> et al., 2016)</a:t>
            </a:r>
            <a:endParaRPr lang="de-DE" dirty="0"/>
          </a:p>
        </p:txBody>
      </p:sp>
    </p:spTree>
    <p:extLst>
      <p:ext uri="{BB962C8B-B14F-4D97-AF65-F5344CB8AC3E}">
        <p14:creationId xmlns:p14="http://schemas.microsoft.com/office/powerpoint/2010/main" val="38846372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7" name="Bild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07013" y="3168482"/>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58" name="Rectangle 2"/>
          <p:cNvSpPr>
            <a:spLocks noGrp="1" noChangeArrowheads="1"/>
          </p:cNvSpPr>
          <p:nvPr>
            <p:ph type="title"/>
          </p:nvPr>
        </p:nvSpPr>
        <p:spPr>
          <a:xfrm>
            <a:off x="827584" y="332656"/>
            <a:ext cx="7124204" cy="762719"/>
          </a:xfrm>
        </p:spPr>
        <p:txBody>
          <a:bodyPr/>
          <a:lstStyle/>
          <a:p>
            <a:r>
              <a:rPr lang="de-DE" dirty="0">
                <a:ea typeface="ＭＳ Ｐゴシック" charset="0"/>
              </a:rPr>
              <a:t>Emotionen</a:t>
            </a:r>
          </a:p>
        </p:txBody>
      </p:sp>
      <p:sp>
        <p:nvSpPr>
          <p:cNvPr id="121859" name="Rectangle 3"/>
          <p:cNvSpPr>
            <a:spLocks noGrp="1" noChangeArrowheads="1"/>
          </p:cNvSpPr>
          <p:nvPr>
            <p:ph idx="1"/>
          </p:nvPr>
        </p:nvSpPr>
        <p:spPr>
          <a:xfrm>
            <a:off x="381000" y="1428456"/>
            <a:ext cx="8763000" cy="5029200"/>
          </a:xfrm>
        </p:spPr>
        <p:txBody>
          <a:bodyPr/>
          <a:lstStyle/>
          <a:p>
            <a:pPr>
              <a:lnSpc>
                <a:spcPct val="90000"/>
              </a:lnSpc>
            </a:pPr>
            <a:r>
              <a:rPr lang="de-DE" sz="2000" dirty="0">
                <a:ea typeface="ＭＳ Ｐゴシック" charset="0"/>
              </a:rPr>
              <a:t>Warum sind Gefühle wichtig?</a:t>
            </a:r>
          </a:p>
          <a:p>
            <a:pPr>
              <a:lnSpc>
                <a:spcPct val="90000"/>
              </a:lnSpc>
            </a:pPr>
            <a:endParaRPr lang="de-DE" sz="2000" dirty="0">
              <a:ea typeface="ＭＳ Ｐゴシック" charset="0"/>
            </a:endParaRPr>
          </a:p>
          <a:p>
            <a:pPr lvl="1">
              <a:lnSpc>
                <a:spcPct val="90000"/>
              </a:lnSpc>
            </a:pPr>
            <a:r>
              <a:rPr lang="de-DE" dirty="0">
                <a:ea typeface="ＭＳ Ｐゴシック" charset="0"/>
              </a:rPr>
              <a:t>Gefühle teilen uns mit, dass etwas passiert</a:t>
            </a:r>
          </a:p>
          <a:p>
            <a:pPr lvl="1">
              <a:lnSpc>
                <a:spcPct val="90000"/>
              </a:lnSpc>
            </a:pPr>
            <a:r>
              <a:rPr lang="de-DE" dirty="0">
                <a:ea typeface="ＭＳ Ｐゴシック" charset="0"/>
              </a:rPr>
              <a:t>Gefühle teilen anderen etwas mit und beeinflussen sie</a:t>
            </a:r>
          </a:p>
          <a:p>
            <a:pPr lvl="1">
              <a:lnSpc>
                <a:spcPct val="90000"/>
              </a:lnSpc>
            </a:pPr>
            <a:r>
              <a:rPr lang="de-DE" dirty="0">
                <a:ea typeface="ＭＳ Ｐゴシック" charset="0"/>
              </a:rPr>
              <a:t>Gefühle veranlassen uns, aktiv zu handeln</a:t>
            </a:r>
          </a:p>
        </p:txBody>
      </p:sp>
      <p:pic>
        <p:nvPicPr>
          <p:cNvPr id="121860" name="Bild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4061392"/>
            <a:ext cx="23368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67501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Autofit/>
          </a:bodyPr>
          <a:lstStyle/>
          <a:p>
            <a:r>
              <a:rPr lang="de-DE" sz="3200" smtClean="0"/>
              <a:t>Transdiagnostische Behandlung für Jugendliche mit Angst- und depressiven Störungen </a:t>
            </a:r>
            <a:endParaRPr lang="de-DE" sz="3200"/>
          </a:p>
        </p:txBody>
      </p:sp>
      <p:sp>
        <p:nvSpPr>
          <p:cNvPr id="5" name="Inhaltsplatzhalter 4"/>
          <p:cNvSpPr>
            <a:spLocks noGrp="1"/>
          </p:cNvSpPr>
          <p:nvPr>
            <p:ph idx="1"/>
          </p:nvPr>
        </p:nvSpPr>
        <p:spPr>
          <a:xfrm>
            <a:off x="457200" y="1929479"/>
            <a:ext cx="8229600" cy="4311126"/>
          </a:xfrm>
        </p:spPr>
        <p:txBody>
          <a:bodyPr>
            <a:normAutofit lnSpcReduction="10000"/>
          </a:bodyPr>
          <a:lstStyle/>
          <a:p>
            <a:pPr marL="0" indent="0">
              <a:buNone/>
            </a:pPr>
            <a:r>
              <a:rPr lang="de-DE" sz="2800" smtClean="0"/>
              <a:t>Modul 1: Aufbau der Therapiemotivation</a:t>
            </a:r>
          </a:p>
          <a:p>
            <a:pPr marL="0" indent="0">
              <a:buNone/>
            </a:pPr>
            <a:r>
              <a:rPr lang="de-DE" sz="2800" smtClean="0"/>
              <a:t>Modul 2: Einführung in Emotionen und emotionales Verhalten</a:t>
            </a:r>
          </a:p>
          <a:p>
            <a:pPr marL="0" indent="0">
              <a:buNone/>
            </a:pPr>
            <a:r>
              <a:rPr lang="de-DE" sz="2800" smtClean="0"/>
              <a:t>Modul 3: Aktivität und Stimmung</a:t>
            </a:r>
          </a:p>
          <a:p>
            <a:pPr marL="0" indent="0">
              <a:buNone/>
            </a:pPr>
            <a:r>
              <a:rPr lang="de-DE" sz="2800" smtClean="0"/>
              <a:t>Modul 4: Wahrnehmung von Emotionen</a:t>
            </a:r>
          </a:p>
          <a:p>
            <a:pPr marL="0" indent="0">
              <a:buNone/>
            </a:pPr>
            <a:r>
              <a:rPr lang="de-DE" sz="2800" smtClean="0"/>
              <a:t>Modul 5: Flexibles Denken</a:t>
            </a:r>
          </a:p>
          <a:p>
            <a:pPr marL="0" indent="0">
              <a:buNone/>
            </a:pPr>
            <a:r>
              <a:rPr lang="de-DE" sz="2800" smtClean="0"/>
              <a:t>Modul 6: Wahrnehmung eigener Emotionen</a:t>
            </a:r>
          </a:p>
          <a:p>
            <a:pPr marL="0" indent="0">
              <a:buNone/>
            </a:pPr>
            <a:r>
              <a:rPr lang="de-DE" sz="2800" smtClean="0"/>
              <a:t>Modul 7: Emotionsexposition</a:t>
            </a:r>
          </a:p>
          <a:p>
            <a:pPr marL="0" indent="0">
              <a:buNone/>
            </a:pPr>
            <a:r>
              <a:rPr lang="de-DE" sz="2800" smtClean="0"/>
              <a:t>Modul 8: Ziele im Blick</a:t>
            </a:r>
            <a:endParaRPr lang="de-DE" sz="2800"/>
          </a:p>
        </p:txBody>
      </p:sp>
      <p:sp>
        <p:nvSpPr>
          <p:cNvPr id="2" name="Textfeld 1"/>
          <p:cNvSpPr txBox="1"/>
          <p:nvPr/>
        </p:nvSpPr>
        <p:spPr>
          <a:xfrm>
            <a:off x="4577879" y="6488668"/>
            <a:ext cx="4566121" cy="307777"/>
          </a:xfrm>
          <a:prstGeom prst="rect">
            <a:avLst/>
          </a:prstGeom>
          <a:noFill/>
        </p:spPr>
        <p:txBody>
          <a:bodyPr wrap="square" rtlCol="0">
            <a:spAutoFit/>
          </a:bodyPr>
          <a:lstStyle/>
          <a:p>
            <a:r>
              <a:rPr lang="en-US" sz="1400" dirty="0" err="1" smtClean="0">
                <a:latin typeface="Helvetica Light"/>
                <a:cs typeface="Helvetica Light"/>
              </a:rPr>
              <a:t>Ehrenreich</a:t>
            </a:r>
            <a:r>
              <a:rPr lang="en-US" sz="1400" dirty="0" smtClean="0">
                <a:latin typeface="Helvetica Light"/>
                <a:cs typeface="Helvetica Light"/>
              </a:rPr>
              <a:t> </a:t>
            </a:r>
            <a:r>
              <a:rPr lang="en-US" sz="1400" dirty="0">
                <a:latin typeface="Helvetica Light"/>
                <a:cs typeface="Helvetica Light"/>
              </a:rPr>
              <a:t>et al., 2016; In-Albon &amp; Schwarz, </a:t>
            </a:r>
            <a:r>
              <a:rPr lang="en-US" sz="1400" dirty="0" smtClean="0">
                <a:latin typeface="Helvetica Light"/>
                <a:cs typeface="Helvetica Light"/>
              </a:rPr>
              <a:t>2015</a:t>
            </a:r>
            <a:endParaRPr lang="en-US" sz="1400" dirty="0">
              <a:latin typeface="Helvetica Light"/>
              <a:cs typeface="Helvetica Light"/>
            </a:endParaRPr>
          </a:p>
        </p:txBody>
      </p:sp>
    </p:spTree>
    <p:extLst>
      <p:ext uri="{BB962C8B-B14F-4D97-AF65-F5344CB8AC3E}">
        <p14:creationId xmlns:p14="http://schemas.microsoft.com/office/powerpoint/2010/main" val="19307050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normAutofit fontScale="90000"/>
          </a:bodyPr>
          <a:lstStyle/>
          <a:p>
            <a:r>
              <a:rPr lang="de-DE" dirty="0" smtClean="0"/>
              <a:t>Dialektisch </a:t>
            </a:r>
            <a:r>
              <a:rPr lang="de-DE" dirty="0" err="1" smtClean="0"/>
              <a:t>Behaviorale</a:t>
            </a:r>
            <a:r>
              <a:rPr lang="de-DE" dirty="0" smtClean="0"/>
              <a:t> Therapie: </a:t>
            </a:r>
            <a:br>
              <a:rPr lang="de-DE" dirty="0" smtClean="0"/>
            </a:br>
            <a:r>
              <a:rPr lang="de-DE" dirty="0" smtClean="0"/>
              <a:t>DBT</a:t>
            </a:r>
            <a:endParaRPr lang="de-DE" dirty="0"/>
          </a:p>
        </p:txBody>
      </p:sp>
      <p:sp>
        <p:nvSpPr>
          <p:cNvPr id="10" name="Inhaltsplatzhalter 9"/>
          <p:cNvSpPr>
            <a:spLocks noGrp="1"/>
          </p:cNvSpPr>
          <p:nvPr>
            <p:ph sz="half" idx="1"/>
          </p:nvPr>
        </p:nvSpPr>
        <p:spPr/>
        <p:txBody>
          <a:bodyPr/>
          <a:lstStyle/>
          <a:p>
            <a:pPr marL="0" indent="0">
              <a:buNone/>
            </a:pPr>
            <a:r>
              <a:rPr lang="de-DE" dirty="0" smtClean="0"/>
              <a:t>Schwierigkeiten -&gt;</a:t>
            </a:r>
          </a:p>
          <a:p>
            <a:r>
              <a:rPr lang="de-DE" sz="2400" dirty="0" smtClean="0"/>
              <a:t>Identitätsstörung</a:t>
            </a:r>
          </a:p>
          <a:p>
            <a:r>
              <a:rPr lang="de-DE" sz="2400" dirty="0" smtClean="0"/>
              <a:t>Impulsivität</a:t>
            </a:r>
          </a:p>
          <a:p>
            <a:r>
              <a:rPr lang="de-DE" sz="2400" b="1" dirty="0" smtClean="0"/>
              <a:t>Emotionale Instabilität</a:t>
            </a:r>
          </a:p>
          <a:p>
            <a:pPr marL="0" indent="0">
              <a:buNone/>
            </a:pPr>
            <a:endParaRPr lang="de-DE" sz="2400" dirty="0" smtClean="0"/>
          </a:p>
          <a:p>
            <a:r>
              <a:rPr lang="de-DE" sz="2400" dirty="0" smtClean="0"/>
              <a:t>Zwischenmenschliche Probleme</a:t>
            </a:r>
          </a:p>
          <a:p>
            <a:endParaRPr lang="de-DE" sz="2400" dirty="0" smtClean="0"/>
          </a:p>
          <a:p>
            <a:r>
              <a:rPr lang="de-DE" sz="2400" dirty="0" smtClean="0"/>
              <a:t>DBT-A: Jugendlichen- &amp; Familiendilemmata</a:t>
            </a:r>
          </a:p>
          <a:p>
            <a:pPr marL="0" indent="0">
              <a:buNone/>
            </a:pPr>
            <a:endParaRPr lang="de-DE" dirty="0"/>
          </a:p>
        </p:txBody>
      </p:sp>
      <p:sp>
        <p:nvSpPr>
          <p:cNvPr id="11" name="Inhaltsplatzhalter 10"/>
          <p:cNvSpPr>
            <a:spLocks noGrp="1"/>
          </p:cNvSpPr>
          <p:nvPr>
            <p:ph sz="half" idx="2"/>
          </p:nvPr>
        </p:nvSpPr>
        <p:spPr/>
        <p:txBody>
          <a:bodyPr/>
          <a:lstStyle/>
          <a:p>
            <a:pPr marL="0" indent="0">
              <a:buNone/>
            </a:pPr>
            <a:r>
              <a:rPr lang="de-DE" dirty="0" smtClean="0"/>
              <a:t>Fertigkeiten</a:t>
            </a:r>
          </a:p>
          <a:p>
            <a:r>
              <a:rPr lang="de-DE" sz="2400" dirty="0" smtClean="0"/>
              <a:t>Achtsamkeit</a:t>
            </a:r>
          </a:p>
          <a:p>
            <a:r>
              <a:rPr lang="de-DE" sz="2400" dirty="0" smtClean="0"/>
              <a:t>Stresstoleranz</a:t>
            </a:r>
          </a:p>
          <a:p>
            <a:r>
              <a:rPr lang="de-DE" sz="2400" b="1" dirty="0" smtClean="0"/>
              <a:t>Umgang mit Gefühlen/Emotionsregulation</a:t>
            </a:r>
          </a:p>
          <a:p>
            <a:r>
              <a:rPr lang="de-DE" sz="2400" dirty="0" smtClean="0"/>
              <a:t>Zwischenmenschliche Fertigkeiten</a:t>
            </a:r>
          </a:p>
          <a:p>
            <a:endParaRPr lang="de-DE" sz="2400" dirty="0" smtClean="0"/>
          </a:p>
          <a:p>
            <a:r>
              <a:rPr lang="de-DE" sz="2400" dirty="0" smtClean="0"/>
              <a:t>Walking </a:t>
            </a:r>
            <a:r>
              <a:rPr lang="de-DE" sz="2400" dirty="0" err="1" smtClean="0"/>
              <a:t>the</a:t>
            </a:r>
            <a:r>
              <a:rPr lang="de-DE" sz="2400" dirty="0" smtClean="0"/>
              <a:t> </a:t>
            </a:r>
            <a:r>
              <a:rPr lang="de-DE" sz="2400" dirty="0" err="1" smtClean="0"/>
              <a:t>middle</a:t>
            </a:r>
            <a:r>
              <a:rPr lang="de-DE" sz="2400" dirty="0" smtClean="0"/>
              <a:t> </a:t>
            </a:r>
            <a:r>
              <a:rPr lang="de-DE" sz="2400" dirty="0" err="1" smtClean="0"/>
              <a:t>path</a:t>
            </a:r>
            <a:endParaRPr lang="de-DE" sz="2400" dirty="0"/>
          </a:p>
        </p:txBody>
      </p:sp>
      <p:sp>
        <p:nvSpPr>
          <p:cNvPr id="9" name="Textfeld 8"/>
          <p:cNvSpPr txBox="1"/>
          <p:nvPr/>
        </p:nvSpPr>
        <p:spPr>
          <a:xfrm>
            <a:off x="5079466" y="6288613"/>
            <a:ext cx="4064534" cy="523220"/>
          </a:xfrm>
          <a:prstGeom prst="rect">
            <a:avLst/>
          </a:prstGeom>
          <a:noFill/>
        </p:spPr>
        <p:txBody>
          <a:bodyPr wrap="square" rtlCol="0">
            <a:spAutoFit/>
          </a:bodyPr>
          <a:lstStyle/>
          <a:p>
            <a:pPr>
              <a:buNone/>
            </a:pPr>
            <a:r>
              <a:rPr lang="de-DE" sz="1400" dirty="0" err="1" smtClean="0">
                <a:latin typeface="Helvetica Light"/>
                <a:cs typeface="Helvetica Light"/>
              </a:rPr>
              <a:t>Fleischhaker</a:t>
            </a:r>
            <a:r>
              <a:rPr lang="de-DE" sz="1400" dirty="0" smtClean="0">
                <a:latin typeface="Helvetica Light"/>
                <a:cs typeface="Helvetica Light"/>
              </a:rPr>
              <a:t> (2010). DBT-A Manual. Springer; </a:t>
            </a:r>
            <a:r>
              <a:rPr lang="de-DE" sz="1400" dirty="0" err="1" smtClean="0">
                <a:latin typeface="Helvetica Light"/>
                <a:cs typeface="Helvetica Light"/>
              </a:rPr>
              <a:t>Linehan</a:t>
            </a:r>
            <a:r>
              <a:rPr lang="de-DE" sz="1400" dirty="0" smtClean="0">
                <a:latin typeface="Helvetica Light"/>
                <a:cs typeface="Helvetica Light"/>
              </a:rPr>
              <a:t>, 1993; </a:t>
            </a:r>
            <a:r>
              <a:rPr lang="de-DE" sz="1400" dirty="0" err="1" smtClean="0">
                <a:latin typeface="Helvetica Light"/>
                <a:cs typeface="Helvetica Light"/>
              </a:rPr>
              <a:t>Bohus</a:t>
            </a:r>
            <a:r>
              <a:rPr lang="de-DE" sz="1400" dirty="0" smtClean="0">
                <a:latin typeface="Helvetica Light"/>
                <a:cs typeface="Helvetica Light"/>
              </a:rPr>
              <a:t>, 2002</a:t>
            </a:r>
            <a:endParaRPr lang="de-DE" sz="1400" dirty="0">
              <a:latin typeface="Helvetica Light"/>
              <a:cs typeface="Helvetica Light"/>
            </a:endParaRPr>
          </a:p>
        </p:txBody>
      </p:sp>
      <p:sp>
        <p:nvSpPr>
          <p:cNvPr id="6" name="Textfeld 5"/>
          <p:cNvSpPr txBox="1"/>
          <p:nvPr/>
        </p:nvSpPr>
        <p:spPr>
          <a:xfrm>
            <a:off x="8057444" y="0"/>
            <a:ext cx="1086555" cy="276999"/>
          </a:xfrm>
          <a:prstGeom prst="rect">
            <a:avLst/>
          </a:prstGeom>
          <a:noFill/>
        </p:spPr>
        <p:txBody>
          <a:bodyPr wrap="square" rtlCol="0">
            <a:spAutoFit/>
          </a:bodyPr>
          <a:lstStyle/>
          <a:p>
            <a:r>
              <a:rPr lang="de-DE" sz="1200" dirty="0" smtClean="0">
                <a:latin typeface="Helvetica Light"/>
                <a:cs typeface="Helvetica Light"/>
              </a:rPr>
              <a:t>Implikationen</a:t>
            </a:r>
            <a:endParaRPr lang="de-DE" sz="1200" dirty="0">
              <a:latin typeface="Helvetica Light"/>
              <a:cs typeface="Helvetica Light"/>
            </a:endParaRPr>
          </a:p>
        </p:txBody>
      </p:sp>
    </p:spTree>
    <p:extLst>
      <p:ext uri="{BB962C8B-B14F-4D97-AF65-F5344CB8AC3E}">
        <p14:creationId xmlns:p14="http://schemas.microsoft.com/office/powerpoint/2010/main" val="26387057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DBT-A: Emotionsregulation</a:t>
            </a:r>
            <a:endParaRPr lang="de-DE" dirty="0"/>
          </a:p>
        </p:txBody>
      </p:sp>
      <p:sp>
        <p:nvSpPr>
          <p:cNvPr id="6" name="Inhaltsplatzhalter 5"/>
          <p:cNvSpPr>
            <a:spLocks noGrp="1"/>
          </p:cNvSpPr>
          <p:nvPr>
            <p:ph idx="1"/>
          </p:nvPr>
        </p:nvSpPr>
        <p:spPr>
          <a:xfrm>
            <a:off x="253391" y="1585369"/>
            <a:ext cx="8229600" cy="4525963"/>
          </a:xfrm>
        </p:spPr>
        <p:txBody>
          <a:bodyPr>
            <a:normAutofit/>
          </a:bodyPr>
          <a:lstStyle/>
          <a:p>
            <a:pPr lvl="0"/>
            <a:r>
              <a:rPr lang="de-DE" sz="2800" dirty="0"/>
              <a:t>Beobachten, Beschreiben </a:t>
            </a:r>
            <a:r>
              <a:rPr lang="de-DE" sz="2800" dirty="0" smtClean="0"/>
              <a:t>							und </a:t>
            </a:r>
            <a:r>
              <a:rPr lang="de-DE" sz="2800" dirty="0"/>
              <a:t>Verstehen von </a:t>
            </a:r>
            <a:r>
              <a:rPr lang="de-DE" sz="2800" dirty="0" smtClean="0"/>
              <a:t>Gefühlen</a:t>
            </a:r>
          </a:p>
          <a:p>
            <a:pPr lvl="0"/>
            <a:endParaRPr lang="de-DE" sz="2800" dirty="0"/>
          </a:p>
          <a:p>
            <a:pPr lvl="0"/>
            <a:endParaRPr lang="de-DE" sz="2800" dirty="0"/>
          </a:p>
          <a:p>
            <a:pPr lvl="0"/>
            <a:r>
              <a:rPr lang="de-DE" sz="2800" dirty="0"/>
              <a:t>Verringern der Anfälligkeit für heftige </a:t>
            </a:r>
            <a:r>
              <a:rPr lang="de-DE" sz="2800" dirty="0" smtClean="0"/>
              <a:t>Gefühle</a:t>
            </a:r>
          </a:p>
          <a:p>
            <a:pPr lvl="0"/>
            <a:r>
              <a:rPr lang="de-DE" sz="2800" dirty="0" smtClean="0"/>
              <a:t>Einleiten </a:t>
            </a:r>
            <a:r>
              <a:rPr lang="de-DE" sz="2800" dirty="0"/>
              <a:t>von Schritten, die angenehme Gefühle begünstigen </a:t>
            </a:r>
            <a:endParaRPr lang="de-DE" sz="2800" dirty="0" smtClean="0"/>
          </a:p>
          <a:p>
            <a:pPr lvl="0"/>
            <a:r>
              <a:rPr lang="de-DE" sz="2800" dirty="0" smtClean="0"/>
              <a:t>Veränderung </a:t>
            </a:r>
            <a:r>
              <a:rPr lang="de-DE" sz="2800" dirty="0"/>
              <a:t>von Gefühlen durch entgegengesetztes </a:t>
            </a:r>
            <a:r>
              <a:rPr lang="de-DE" sz="2800" dirty="0" smtClean="0"/>
              <a:t>Handeln</a:t>
            </a:r>
            <a:endParaRPr lang="de-DE" sz="2800" dirty="0"/>
          </a:p>
        </p:txBody>
      </p:sp>
      <p:sp>
        <p:nvSpPr>
          <p:cNvPr id="7" name="Textfeld 6"/>
          <p:cNvSpPr txBox="1"/>
          <p:nvPr/>
        </p:nvSpPr>
        <p:spPr>
          <a:xfrm>
            <a:off x="5079466" y="6550223"/>
            <a:ext cx="4064534" cy="307777"/>
          </a:xfrm>
          <a:prstGeom prst="rect">
            <a:avLst/>
          </a:prstGeom>
          <a:noFill/>
        </p:spPr>
        <p:txBody>
          <a:bodyPr wrap="square" rtlCol="0">
            <a:spAutoFit/>
          </a:bodyPr>
          <a:lstStyle/>
          <a:p>
            <a:pPr>
              <a:buNone/>
            </a:pPr>
            <a:r>
              <a:rPr lang="de-DE" sz="1400" dirty="0" err="1" smtClean="0">
                <a:latin typeface="Helvetica Light"/>
                <a:cs typeface="Helvetica Light"/>
              </a:rPr>
              <a:t>Fleischhaker</a:t>
            </a:r>
            <a:r>
              <a:rPr lang="de-DE" sz="1400" dirty="0" smtClean="0">
                <a:latin typeface="Helvetica Light"/>
                <a:cs typeface="Helvetica Light"/>
              </a:rPr>
              <a:t> (2010). DBT-A Manual. Springer</a:t>
            </a:r>
            <a:endParaRPr lang="de-DE" sz="1400" dirty="0">
              <a:latin typeface="Helvetica Light"/>
              <a:cs typeface="Helvetica Light"/>
            </a:endParaRPr>
          </a:p>
        </p:txBody>
      </p:sp>
      <p:sp>
        <p:nvSpPr>
          <p:cNvPr id="8" name="Textfeld 7"/>
          <p:cNvSpPr txBox="1"/>
          <p:nvPr/>
        </p:nvSpPr>
        <p:spPr>
          <a:xfrm>
            <a:off x="8057444" y="0"/>
            <a:ext cx="1086555" cy="276999"/>
          </a:xfrm>
          <a:prstGeom prst="rect">
            <a:avLst/>
          </a:prstGeom>
          <a:noFill/>
        </p:spPr>
        <p:txBody>
          <a:bodyPr wrap="square" rtlCol="0">
            <a:spAutoFit/>
          </a:bodyPr>
          <a:lstStyle/>
          <a:p>
            <a:r>
              <a:rPr lang="de-DE" sz="1200" dirty="0" smtClean="0">
                <a:latin typeface="Helvetica Light"/>
                <a:cs typeface="Helvetica Light"/>
              </a:rPr>
              <a:t>Implikationen</a:t>
            </a:r>
            <a:endParaRPr lang="de-DE" sz="1200" dirty="0">
              <a:latin typeface="Helvetica Light"/>
              <a:cs typeface="Helvetica Light"/>
            </a:endParaRPr>
          </a:p>
        </p:txBody>
      </p:sp>
      <p:pic>
        <p:nvPicPr>
          <p:cNvPr id="2" name="Bild 1" descr="Bildschirmfoto 2014-05-15 um 08.41.2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1936" y="1270074"/>
            <a:ext cx="3575047" cy="2262066"/>
          </a:xfrm>
          <a:prstGeom prst="rect">
            <a:avLst/>
          </a:prstGeom>
        </p:spPr>
      </p:pic>
    </p:spTree>
    <p:extLst>
      <p:ext uri="{BB962C8B-B14F-4D97-AF65-F5344CB8AC3E}">
        <p14:creationId xmlns:p14="http://schemas.microsoft.com/office/powerpoint/2010/main" val="38546915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Reduktion der Anfälligkeit für heftige Gefühle</a:t>
            </a:r>
            <a:endParaRPr lang="de-DE" dirty="0"/>
          </a:p>
        </p:txBody>
      </p:sp>
      <p:sp>
        <p:nvSpPr>
          <p:cNvPr id="3" name="Inhaltsplatzhalter 2"/>
          <p:cNvSpPr>
            <a:spLocks noGrp="1"/>
          </p:cNvSpPr>
          <p:nvPr>
            <p:ph idx="1"/>
          </p:nvPr>
        </p:nvSpPr>
        <p:spPr>
          <a:xfrm>
            <a:off x="253391" y="1600200"/>
            <a:ext cx="8229600" cy="4525963"/>
          </a:xfrm>
        </p:spPr>
        <p:txBody>
          <a:bodyPr>
            <a:normAutofit/>
          </a:bodyPr>
          <a:lstStyle/>
          <a:p>
            <a:r>
              <a:rPr lang="de-DE" sz="2800" dirty="0" smtClean="0"/>
              <a:t>Behandle körperliche Krankheiten</a:t>
            </a:r>
          </a:p>
          <a:p>
            <a:r>
              <a:rPr lang="de-DE" sz="2800" dirty="0" smtClean="0"/>
              <a:t>Ernähre dich ausgewogen</a:t>
            </a:r>
          </a:p>
          <a:p>
            <a:r>
              <a:rPr lang="de-DE" sz="2800" dirty="0" smtClean="0"/>
              <a:t>Vermeide stimmungsverändernde Substanzen</a:t>
            </a:r>
          </a:p>
          <a:p>
            <a:r>
              <a:rPr lang="de-DE" sz="2800" dirty="0" smtClean="0"/>
              <a:t>Schlafe ausreichend</a:t>
            </a:r>
          </a:p>
          <a:p>
            <a:r>
              <a:rPr lang="de-DE" sz="2800" dirty="0" smtClean="0"/>
              <a:t>Bewege dich ausreichend</a:t>
            </a:r>
          </a:p>
          <a:p>
            <a:r>
              <a:rPr lang="de-DE" sz="2800" dirty="0" smtClean="0"/>
              <a:t>Selbstdisziplin</a:t>
            </a:r>
            <a:endParaRPr lang="de-DE" sz="2800" dirty="0"/>
          </a:p>
        </p:txBody>
      </p:sp>
      <p:pic>
        <p:nvPicPr>
          <p:cNvPr id="4" name="Bild 3" descr="Bildschirmfoto 2011-10-18 um 14.39.0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3199" y="3104622"/>
            <a:ext cx="4400153" cy="3730380"/>
          </a:xfrm>
          <a:prstGeom prst="rect">
            <a:avLst/>
          </a:prstGeom>
        </p:spPr>
      </p:pic>
    </p:spTree>
    <p:extLst>
      <p:ext uri="{BB962C8B-B14F-4D97-AF65-F5344CB8AC3E}">
        <p14:creationId xmlns:p14="http://schemas.microsoft.com/office/powerpoint/2010/main" val="464025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p:cNvSpPr>
          <p:nvPr>
            <p:ph type="title"/>
          </p:nvPr>
        </p:nvSpPr>
        <p:spPr/>
        <p:txBody>
          <a:bodyPr>
            <a:normAutofit/>
          </a:bodyPr>
          <a:lstStyle/>
          <a:p>
            <a:r>
              <a:rPr lang="de-DE" sz="4000" dirty="0"/>
              <a:t>Was sind Emotionen?</a:t>
            </a:r>
          </a:p>
        </p:txBody>
      </p:sp>
      <p:sp>
        <p:nvSpPr>
          <p:cNvPr id="2" name="Textfeld 1"/>
          <p:cNvSpPr txBox="1"/>
          <p:nvPr/>
        </p:nvSpPr>
        <p:spPr>
          <a:xfrm>
            <a:off x="7648222" y="0"/>
            <a:ext cx="1495778" cy="461665"/>
          </a:xfrm>
          <a:prstGeom prst="rect">
            <a:avLst/>
          </a:prstGeom>
          <a:noFill/>
        </p:spPr>
        <p:txBody>
          <a:bodyPr wrap="square" rtlCol="0">
            <a:spAutoFit/>
          </a:bodyPr>
          <a:lstStyle/>
          <a:p>
            <a:r>
              <a:rPr lang="de-DE" sz="1200" dirty="0" smtClean="0">
                <a:latin typeface="Helvetica Light"/>
                <a:cs typeface="Helvetica Light"/>
              </a:rPr>
              <a:t>Emotionen</a:t>
            </a:r>
          </a:p>
          <a:p>
            <a:r>
              <a:rPr lang="de-DE" sz="1200" dirty="0" smtClean="0">
                <a:latin typeface="Helvetica Light"/>
                <a:cs typeface="Helvetica Light"/>
              </a:rPr>
              <a:t>Emotionsregulation</a:t>
            </a:r>
            <a:endParaRPr lang="de-DE" sz="1200" dirty="0">
              <a:latin typeface="Helvetica Light"/>
              <a:cs typeface="Helvetica Light"/>
            </a:endParaRPr>
          </a:p>
        </p:txBody>
      </p:sp>
      <p:pic>
        <p:nvPicPr>
          <p:cNvPr id="3" name="Bild 2"/>
          <p:cNvPicPr>
            <a:picLocks noChangeAspect="1"/>
          </p:cNvPicPr>
          <p:nvPr/>
        </p:nvPicPr>
        <p:blipFill>
          <a:blip r:embed="rId3"/>
          <a:stretch>
            <a:fillRect/>
          </a:stretch>
        </p:blipFill>
        <p:spPr>
          <a:xfrm>
            <a:off x="6633306" y="4578796"/>
            <a:ext cx="2513515" cy="2279204"/>
          </a:xfrm>
          <a:prstGeom prst="rect">
            <a:avLst/>
          </a:prstGeom>
        </p:spPr>
      </p:pic>
      <p:sp>
        <p:nvSpPr>
          <p:cNvPr id="4" name="Textfeld 3"/>
          <p:cNvSpPr txBox="1"/>
          <p:nvPr/>
        </p:nvSpPr>
        <p:spPr>
          <a:xfrm>
            <a:off x="3339343" y="6547795"/>
            <a:ext cx="3453842" cy="307777"/>
          </a:xfrm>
          <a:prstGeom prst="rect">
            <a:avLst/>
          </a:prstGeom>
          <a:noFill/>
        </p:spPr>
        <p:txBody>
          <a:bodyPr wrap="square" rtlCol="0">
            <a:spAutoFit/>
          </a:bodyPr>
          <a:lstStyle/>
          <a:p>
            <a:r>
              <a:rPr lang="de-DE" sz="1400" dirty="0" err="1" smtClean="0">
                <a:latin typeface="Helvetica Light"/>
                <a:cs typeface="Helvetica Light"/>
              </a:rPr>
              <a:t>LeDoux</a:t>
            </a:r>
            <a:r>
              <a:rPr lang="de-DE" sz="1400" dirty="0" smtClean="0">
                <a:latin typeface="Helvetica Light"/>
                <a:cs typeface="Helvetica Light"/>
              </a:rPr>
              <a:t>, 1994; </a:t>
            </a:r>
            <a:r>
              <a:rPr lang="de-DE" sz="1400" dirty="0" err="1" smtClean="0">
                <a:latin typeface="Helvetica Light"/>
                <a:cs typeface="Helvetica Light"/>
              </a:rPr>
              <a:t>Gross</a:t>
            </a:r>
            <a:r>
              <a:rPr lang="de-DE" sz="1400" dirty="0" smtClean="0">
                <a:latin typeface="Helvetica Light"/>
                <a:cs typeface="Helvetica Light"/>
              </a:rPr>
              <a:t> &amp; Thompson, 2007</a:t>
            </a:r>
            <a:endParaRPr lang="de-DE" sz="1400" dirty="0">
              <a:latin typeface="Helvetica Light"/>
              <a:cs typeface="Helvetica Light"/>
            </a:endParaRPr>
          </a:p>
        </p:txBody>
      </p:sp>
      <p:sp>
        <p:nvSpPr>
          <p:cNvPr id="103427" name="Rectangle 3"/>
          <p:cNvSpPr>
            <a:spLocks noGrp="1"/>
          </p:cNvSpPr>
          <p:nvPr>
            <p:ph type="body" idx="1"/>
          </p:nvPr>
        </p:nvSpPr>
        <p:spPr>
          <a:xfrm>
            <a:off x="270766" y="1654903"/>
            <a:ext cx="8229600" cy="4525963"/>
          </a:xfrm>
        </p:spPr>
        <p:txBody>
          <a:bodyPr>
            <a:normAutofit fontScale="92500"/>
          </a:bodyPr>
          <a:lstStyle/>
          <a:p>
            <a:pPr>
              <a:spcAft>
                <a:spcPct val="25000"/>
              </a:spcAft>
            </a:pPr>
            <a:r>
              <a:rPr lang="de-DE" sz="2800" dirty="0" smtClean="0"/>
              <a:t>Emotionen entstehen, wenn ein Individuum eine äußere oder sein inneres Erleben als relevant oder bedeutungsvoll für seine persönlichen Ziele ansieht</a:t>
            </a:r>
          </a:p>
          <a:p>
            <a:pPr>
              <a:spcAft>
                <a:spcPct val="25000"/>
              </a:spcAft>
            </a:pPr>
            <a:r>
              <a:rPr lang="de-DE" sz="2800" dirty="0" smtClean="0"/>
              <a:t>Emotionen sind vielschichtig; betreffen das subjektive Erleben, das Verhalten und die physiologischen Reaktionen </a:t>
            </a:r>
          </a:p>
          <a:p>
            <a:pPr>
              <a:spcAft>
                <a:spcPct val="25000"/>
              </a:spcAft>
            </a:pPr>
            <a:r>
              <a:rPr lang="de-DE" sz="2800" dirty="0" smtClean="0"/>
              <a:t>Emotionen haben soziale Kommunikationsfunktion</a:t>
            </a:r>
          </a:p>
          <a:p>
            <a:pPr>
              <a:spcAft>
                <a:spcPct val="25000"/>
              </a:spcAft>
            </a:pPr>
            <a:r>
              <a:rPr lang="de-DE" sz="2800" dirty="0" smtClean="0"/>
              <a:t>Emotionen drängen </a:t>
            </a:r>
            <a:r>
              <a:rPr lang="de-DE" sz="2800" dirty="0"/>
              <a:t>zu </a:t>
            </a:r>
            <a:r>
              <a:rPr lang="de-DE" sz="2800" dirty="0" smtClean="0"/>
              <a:t>Handlungen (z.B. Flucht, Aggression, Rückzug) </a:t>
            </a:r>
            <a:endParaRPr lang="de-DE" sz="2800" dirty="0"/>
          </a:p>
          <a:p>
            <a:pPr>
              <a:spcAft>
                <a:spcPct val="25000"/>
              </a:spcAft>
            </a:pPr>
            <a:endParaRPr lang="de-DE" sz="2800" dirty="0"/>
          </a:p>
        </p:txBody>
      </p:sp>
    </p:spTree>
    <p:extLst>
      <p:ext uri="{BB962C8B-B14F-4D97-AF65-F5344CB8AC3E}">
        <p14:creationId xmlns:p14="http://schemas.microsoft.com/office/powerpoint/2010/main" val="30150940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 5" descr="Bildschirmfoto 2011-10-18 um 15.11.5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2143" y="807682"/>
            <a:ext cx="6805332" cy="6050318"/>
          </a:xfrm>
          <a:prstGeom prst="rect">
            <a:avLst/>
          </a:prstGeom>
        </p:spPr>
      </p:pic>
      <p:sp>
        <p:nvSpPr>
          <p:cNvPr id="2" name="Titel 1"/>
          <p:cNvSpPr>
            <a:spLocks noGrp="1"/>
          </p:cNvSpPr>
          <p:nvPr>
            <p:ph type="title"/>
          </p:nvPr>
        </p:nvSpPr>
        <p:spPr>
          <a:xfrm>
            <a:off x="253390" y="274638"/>
            <a:ext cx="8229600" cy="713196"/>
          </a:xfrm>
        </p:spPr>
        <p:txBody>
          <a:bodyPr/>
          <a:lstStyle/>
          <a:p>
            <a:r>
              <a:rPr lang="de-DE" dirty="0" smtClean="0"/>
              <a:t>Emotionssurfing</a:t>
            </a:r>
            <a:endParaRPr lang="de-DE" dirty="0"/>
          </a:p>
        </p:txBody>
      </p:sp>
      <p:pic>
        <p:nvPicPr>
          <p:cNvPr id="7" name="Bild 6"/>
          <p:cNvPicPr>
            <a:picLocks noChangeAspect="1"/>
          </p:cNvPicPr>
          <p:nvPr/>
        </p:nvPicPr>
        <p:blipFill>
          <a:blip r:embed="rId4"/>
          <a:stretch>
            <a:fillRect/>
          </a:stretch>
        </p:blipFill>
        <p:spPr>
          <a:xfrm>
            <a:off x="7802280" y="4406053"/>
            <a:ext cx="1341720" cy="1903149"/>
          </a:xfrm>
          <a:prstGeom prst="rect">
            <a:avLst/>
          </a:prstGeom>
        </p:spPr>
      </p:pic>
    </p:spTree>
    <p:extLst>
      <p:ext uri="{BB962C8B-B14F-4D97-AF65-F5344CB8AC3E}">
        <p14:creationId xmlns:p14="http://schemas.microsoft.com/office/powerpoint/2010/main" val="23179491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8"/>
          <p:cNvSpPr>
            <a:spLocks noGrp="1" noChangeArrowheads="1"/>
          </p:cNvSpPr>
          <p:nvPr>
            <p:ph type="title"/>
          </p:nvPr>
        </p:nvSpPr>
        <p:spPr/>
        <p:txBody>
          <a:bodyPr>
            <a:normAutofit fontScale="90000"/>
          </a:bodyPr>
          <a:lstStyle/>
          <a:p>
            <a:pPr eaLnBrk="1" hangingPunct="1"/>
            <a:r>
              <a:rPr lang="de-DE" dirty="0" smtClean="0">
                <a:latin typeface="Helvetica Light" charset="0"/>
              </a:rPr>
              <a:t>Emotionsregulation durch entgegengesetztes Handeln</a:t>
            </a:r>
            <a:endParaRPr lang="de-DE" dirty="0">
              <a:latin typeface="Helvetica Light" charset="0"/>
            </a:endParaRPr>
          </a:p>
        </p:txBody>
      </p:sp>
      <p:sp>
        <p:nvSpPr>
          <p:cNvPr id="105475" name="Rectangle 9"/>
          <p:cNvSpPr>
            <a:spLocks noGrp="1" noChangeArrowheads="1"/>
          </p:cNvSpPr>
          <p:nvPr>
            <p:ph type="body" idx="1"/>
          </p:nvPr>
        </p:nvSpPr>
        <p:spPr/>
        <p:txBody>
          <a:bodyPr>
            <a:noAutofit/>
          </a:bodyPr>
          <a:lstStyle/>
          <a:p>
            <a:pPr eaLnBrk="1" hangingPunct="1">
              <a:lnSpc>
                <a:spcPct val="90000"/>
              </a:lnSpc>
            </a:pPr>
            <a:r>
              <a:rPr lang="de-DE" sz="2000" dirty="0">
                <a:latin typeface="Helvetica Light" charset="0"/>
              </a:rPr>
              <a:t>Verändern von Gefühlen durch entgegengesetztes Handeln</a:t>
            </a:r>
          </a:p>
          <a:p>
            <a:pPr lvl="1" eaLnBrk="1" hangingPunct="1">
              <a:lnSpc>
                <a:spcPct val="90000"/>
              </a:lnSpc>
            </a:pPr>
            <a:r>
              <a:rPr lang="de-DE" sz="2000" dirty="0">
                <a:latin typeface="Helvetica Light" charset="0"/>
                <a:ea typeface="ＭＳ Ｐゴシック" charset="0"/>
                <a:cs typeface="ＭＳ Ｐゴシック" charset="0"/>
              </a:rPr>
              <a:t>Angst: </a:t>
            </a:r>
          </a:p>
          <a:p>
            <a:pPr lvl="2" eaLnBrk="1" hangingPunct="1">
              <a:lnSpc>
                <a:spcPct val="90000"/>
              </a:lnSpc>
            </a:pPr>
            <a:r>
              <a:rPr lang="de-DE" sz="2000" dirty="0">
                <a:latin typeface="Helvetica Light" charset="0"/>
                <a:ea typeface="ＭＳ Ｐゴシック" charset="0"/>
                <a:cs typeface="ＭＳ Ｐゴシック" charset="0"/>
              </a:rPr>
              <a:t>mache das wovor du Angst hast- immer wieder</a:t>
            </a:r>
          </a:p>
          <a:p>
            <a:pPr lvl="1" eaLnBrk="1" hangingPunct="1">
              <a:lnSpc>
                <a:spcPct val="90000"/>
              </a:lnSpc>
            </a:pPr>
            <a:r>
              <a:rPr lang="de-DE" sz="2000" dirty="0">
                <a:latin typeface="Helvetica Light" charset="0"/>
                <a:ea typeface="ＭＳ Ｐゴシック" charset="0"/>
                <a:cs typeface="ＭＳ Ｐゴシック" charset="0"/>
              </a:rPr>
              <a:t>Gerechtfertigte Schuld und Scham</a:t>
            </a:r>
          </a:p>
          <a:p>
            <a:pPr lvl="2" eaLnBrk="1" hangingPunct="1">
              <a:lnSpc>
                <a:spcPct val="90000"/>
              </a:lnSpc>
            </a:pPr>
            <a:r>
              <a:rPr lang="de-DE" sz="2000" dirty="0">
                <a:latin typeface="Helvetica Light" charset="0"/>
                <a:ea typeface="ＭＳ Ｐゴシック" charset="0"/>
                <a:cs typeface="ＭＳ Ｐゴシック" charset="0"/>
              </a:rPr>
              <a:t>Korrigiere den Fehler</a:t>
            </a:r>
          </a:p>
          <a:p>
            <a:pPr lvl="2" eaLnBrk="1" hangingPunct="1">
              <a:lnSpc>
                <a:spcPct val="90000"/>
              </a:lnSpc>
            </a:pPr>
            <a:r>
              <a:rPr lang="de-DE" sz="2000" dirty="0">
                <a:latin typeface="Helvetica Light" charset="0"/>
                <a:ea typeface="ＭＳ Ｐゴシック" charset="0"/>
                <a:cs typeface="ＭＳ Ｐゴシック" charset="0"/>
              </a:rPr>
              <a:t>Akzeptiere die Konsequenzen deines Verhaltens</a:t>
            </a:r>
          </a:p>
          <a:p>
            <a:pPr lvl="1" eaLnBrk="1" hangingPunct="1">
              <a:lnSpc>
                <a:spcPct val="90000"/>
              </a:lnSpc>
            </a:pPr>
            <a:r>
              <a:rPr lang="de-DE" sz="2000" dirty="0">
                <a:latin typeface="Helvetica Light" charset="0"/>
                <a:ea typeface="ＭＳ Ｐゴシック" charset="0"/>
                <a:cs typeface="ＭＳ Ｐゴシック" charset="0"/>
              </a:rPr>
              <a:t>Traurigkeit oder Depression</a:t>
            </a:r>
          </a:p>
          <a:p>
            <a:pPr lvl="2" eaLnBrk="1" hangingPunct="1">
              <a:lnSpc>
                <a:spcPct val="90000"/>
              </a:lnSpc>
            </a:pPr>
            <a:r>
              <a:rPr lang="de-DE" sz="2000" dirty="0">
                <a:latin typeface="Helvetica Light" charset="0"/>
                <a:ea typeface="ＭＳ Ｐゴシック" charset="0"/>
                <a:cs typeface="ＭＳ Ｐゴシック" charset="0"/>
              </a:rPr>
              <a:t>Werde aktiv, ziehe dich nicht zurück</a:t>
            </a:r>
          </a:p>
          <a:p>
            <a:pPr lvl="2" eaLnBrk="1" hangingPunct="1">
              <a:lnSpc>
                <a:spcPct val="90000"/>
              </a:lnSpc>
            </a:pPr>
            <a:r>
              <a:rPr lang="de-DE" sz="2000" dirty="0">
                <a:latin typeface="Helvetica Light" charset="0"/>
                <a:ea typeface="ＭＳ Ｐゴシック" charset="0"/>
                <a:cs typeface="ＭＳ Ｐゴシック" charset="0"/>
              </a:rPr>
              <a:t>Mache etwas, wodurch du dich kompetent und selbstsicher fühlst</a:t>
            </a:r>
          </a:p>
          <a:p>
            <a:pPr lvl="1" eaLnBrk="1" hangingPunct="1">
              <a:lnSpc>
                <a:spcPct val="90000"/>
              </a:lnSpc>
            </a:pPr>
            <a:r>
              <a:rPr lang="de-DE" sz="2000" dirty="0">
                <a:latin typeface="Helvetica Light" charset="0"/>
                <a:ea typeface="ＭＳ Ｐゴシック" charset="0"/>
                <a:cs typeface="ＭＳ Ｐゴシック" charset="0"/>
              </a:rPr>
              <a:t>Ärger: </a:t>
            </a:r>
          </a:p>
          <a:p>
            <a:pPr lvl="2" eaLnBrk="1" hangingPunct="1">
              <a:lnSpc>
                <a:spcPct val="90000"/>
              </a:lnSpc>
            </a:pPr>
            <a:r>
              <a:rPr lang="de-DE" sz="2000" dirty="0">
                <a:latin typeface="Helvetica Light" charset="0"/>
                <a:ea typeface="ＭＳ Ｐゴシック" charset="0"/>
                <a:cs typeface="ＭＳ Ｐゴシック" charset="0"/>
              </a:rPr>
              <a:t>bleibe freundlich, anstatt gemein zu werden oder die Person anzugreifen</a:t>
            </a:r>
          </a:p>
        </p:txBody>
      </p:sp>
    </p:spTree>
    <p:extLst>
      <p:ext uri="{BB962C8B-B14F-4D97-AF65-F5344CB8AC3E}">
        <p14:creationId xmlns:p14="http://schemas.microsoft.com/office/powerpoint/2010/main" val="40587823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Training Emotionaler Kompetenzen (TEK)</a:t>
            </a:r>
            <a:endParaRPr lang="de-DE" dirty="0"/>
          </a:p>
        </p:txBody>
      </p:sp>
      <p:sp>
        <p:nvSpPr>
          <p:cNvPr id="3" name="Inhaltsplatzhalter 2"/>
          <p:cNvSpPr>
            <a:spLocks noGrp="1"/>
          </p:cNvSpPr>
          <p:nvPr>
            <p:ph idx="1"/>
          </p:nvPr>
        </p:nvSpPr>
        <p:spPr>
          <a:xfrm>
            <a:off x="457200" y="1600200"/>
            <a:ext cx="8526104" cy="4525963"/>
          </a:xfrm>
        </p:spPr>
        <p:txBody>
          <a:bodyPr/>
          <a:lstStyle/>
          <a:p>
            <a:pPr marL="0" indent="0">
              <a:buNone/>
            </a:pPr>
            <a:endParaRPr lang="de-DE" dirty="0"/>
          </a:p>
        </p:txBody>
      </p:sp>
      <p:sp>
        <p:nvSpPr>
          <p:cNvPr id="4" name="Textfeld 3"/>
          <p:cNvSpPr txBox="1"/>
          <p:nvPr/>
        </p:nvSpPr>
        <p:spPr>
          <a:xfrm>
            <a:off x="5643961" y="6475802"/>
            <a:ext cx="3500039" cy="307777"/>
          </a:xfrm>
          <a:prstGeom prst="rect">
            <a:avLst/>
          </a:prstGeom>
          <a:noFill/>
        </p:spPr>
        <p:txBody>
          <a:bodyPr wrap="square" rtlCol="0">
            <a:spAutoFit/>
          </a:bodyPr>
          <a:lstStyle/>
          <a:p>
            <a:r>
              <a:rPr lang="de-DE" sz="1400" dirty="0" err="1" smtClean="0">
                <a:latin typeface="Helvetica Light"/>
                <a:cs typeface="Helvetica Light"/>
              </a:rPr>
              <a:t>Berking</a:t>
            </a:r>
            <a:r>
              <a:rPr lang="de-DE" sz="1400" dirty="0" smtClean="0">
                <a:latin typeface="Helvetica Light"/>
                <a:cs typeface="Helvetica Light"/>
              </a:rPr>
              <a:t> et al., 2008; </a:t>
            </a:r>
            <a:r>
              <a:rPr lang="de-DE" sz="1400" dirty="0" err="1" smtClean="0">
                <a:latin typeface="Helvetica Light"/>
                <a:cs typeface="Helvetica Light"/>
              </a:rPr>
              <a:t>Berking</a:t>
            </a:r>
            <a:r>
              <a:rPr lang="de-DE" sz="1400" dirty="0" smtClean="0">
                <a:latin typeface="Helvetica Light"/>
                <a:cs typeface="Helvetica Light"/>
              </a:rPr>
              <a:t> et al., 2013 </a:t>
            </a:r>
            <a:endParaRPr lang="de-DE" sz="1400" dirty="0">
              <a:latin typeface="Helvetica Light"/>
              <a:cs typeface="Helvetica Light"/>
            </a:endParaRPr>
          </a:p>
        </p:txBody>
      </p:sp>
      <p:pic>
        <p:nvPicPr>
          <p:cNvPr id="6" name="Bild 5" descr="Bildschirmfoto 2016-09-19 um 16.11.0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530" y="1600200"/>
            <a:ext cx="6769768" cy="4525963"/>
          </a:xfrm>
          <a:prstGeom prst="rect">
            <a:avLst/>
          </a:prstGeom>
        </p:spPr>
      </p:pic>
    </p:spTree>
    <p:extLst>
      <p:ext uri="{BB962C8B-B14F-4D97-AF65-F5344CB8AC3E}">
        <p14:creationId xmlns:p14="http://schemas.microsoft.com/office/powerpoint/2010/main" val="17319508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descr="Bildschirmfoto 2016-09-20 um 14.08.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305" y="594811"/>
            <a:ext cx="7514383" cy="5570508"/>
          </a:xfrm>
          <a:prstGeom prst="rect">
            <a:avLst/>
          </a:prstGeom>
        </p:spPr>
      </p:pic>
    </p:spTree>
    <p:extLst>
      <p:ext uri="{BB962C8B-B14F-4D97-AF65-F5344CB8AC3E}">
        <p14:creationId xmlns:p14="http://schemas.microsoft.com/office/powerpoint/2010/main" val="6624731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Interventionen mit Teilbereich zur Förderung emotionaler Kompetenz</a:t>
            </a:r>
            <a:endParaRPr lang="de-DE" dirty="0"/>
          </a:p>
        </p:txBody>
      </p:sp>
      <p:sp>
        <p:nvSpPr>
          <p:cNvPr id="3" name="Inhaltsplatzhalter 2"/>
          <p:cNvSpPr>
            <a:spLocks noGrp="1"/>
          </p:cNvSpPr>
          <p:nvPr>
            <p:ph idx="1"/>
          </p:nvPr>
        </p:nvSpPr>
        <p:spPr/>
        <p:txBody>
          <a:bodyPr>
            <a:normAutofit fontScale="77500" lnSpcReduction="20000"/>
          </a:bodyPr>
          <a:lstStyle/>
          <a:p>
            <a:r>
              <a:rPr lang="de-DE" dirty="0" err="1" smtClean="0"/>
              <a:t>Faustlos</a:t>
            </a:r>
            <a:r>
              <a:rPr lang="de-DE" dirty="0" smtClean="0"/>
              <a:t> (</a:t>
            </a:r>
            <a:r>
              <a:rPr lang="de-DE" dirty="0" err="1" smtClean="0"/>
              <a:t>Cierpka</a:t>
            </a:r>
            <a:r>
              <a:rPr lang="de-DE" dirty="0" smtClean="0"/>
              <a:t> &amp; Schick, 2004) </a:t>
            </a:r>
            <a:r>
              <a:rPr lang="de-DE" dirty="0" smtClean="0">
                <a:hlinkClick r:id="rId3"/>
              </a:rPr>
              <a:t>www.faustlos.de</a:t>
            </a:r>
            <a:endParaRPr lang="de-DE" dirty="0" smtClean="0"/>
          </a:p>
          <a:p>
            <a:pPr lvl="1"/>
            <a:r>
              <a:rPr lang="de-DE" dirty="0" smtClean="0"/>
              <a:t>Prävention von aggressivem und gewaltbereitem Verhalten</a:t>
            </a:r>
          </a:p>
          <a:p>
            <a:pPr lvl="1"/>
            <a:r>
              <a:rPr lang="de-DE" dirty="0" smtClean="0"/>
              <a:t>Kindergarten und Grundschule</a:t>
            </a:r>
          </a:p>
          <a:p>
            <a:pPr lvl="1"/>
            <a:r>
              <a:rPr lang="de-DE" dirty="0" smtClean="0"/>
              <a:t>Emotionsvokabular, -</a:t>
            </a:r>
            <a:r>
              <a:rPr lang="de-DE" dirty="0" err="1" smtClean="0"/>
              <a:t>verständis</a:t>
            </a:r>
            <a:r>
              <a:rPr lang="de-DE" dirty="0"/>
              <a:t> </a:t>
            </a:r>
            <a:r>
              <a:rPr lang="de-DE" dirty="0" smtClean="0"/>
              <a:t>und –</a:t>
            </a:r>
            <a:r>
              <a:rPr lang="de-DE" dirty="0" err="1" smtClean="0"/>
              <a:t>regulation</a:t>
            </a:r>
            <a:endParaRPr lang="de-DE" dirty="0" smtClean="0"/>
          </a:p>
          <a:p>
            <a:pPr lvl="2"/>
            <a:r>
              <a:rPr lang="de-DE" dirty="0" smtClean="0"/>
              <a:t>Empathie</a:t>
            </a:r>
          </a:p>
          <a:p>
            <a:pPr lvl="2"/>
            <a:r>
              <a:rPr lang="de-DE" dirty="0" smtClean="0"/>
              <a:t>Impulskontrolle</a:t>
            </a:r>
          </a:p>
          <a:p>
            <a:pPr lvl="2"/>
            <a:r>
              <a:rPr lang="de-DE" dirty="0" smtClean="0"/>
              <a:t>Umgang mit Ärger und Wut</a:t>
            </a:r>
          </a:p>
          <a:p>
            <a:r>
              <a:rPr lang="de-DE" dirty="0" smtClean="0"/>
              <a:t>Fit und Stark fürs Leben (</a:t>
            </a:r>
            <a:r>
              <a:rPr lang="de-DE" dirty="0" err="1" smtClean="0"/>
              <a:t>Burow</a:t>
            </a:r>
            <a:r>
              <a:rPr lang="de-DE" dirty="0" smtClean="0"/>
              <a:t> et al., 1998)</a:t>
            </a:r>
          </a:p>
          <a:p>
            <a:pPr lvl="1"/>
            <a:r>
              <a:rPr lang="de-DE" dirty="0" smtClean="0"/>
              <a:t>Grundschulkinder</a:t>
            </a:r>
            <a:endParaRPr lang="de-DE" dirty="0"/>
          </a:p>
          <a:p>
            <a:pPr lvl="1"/>
            <a:r>
              <a:rPr lang="de-DE" dirty="0" smtClean="0"/>
              <a:t>Allgemeine Lebenskompetenz (Umgang mit Stress, Umgang mit neg. Emotionen, Problemlösen, Körperbewusstsein, Selbstwahrnehmung)</a:t>
            </a:r>
          </a:p>
        </p:txBody>
      </p:sp>
    </p:spTree>
    <p:extLst>
      <p:ext uri="{BB962C8B-B14F-4D97-AF65-F5344CB8AC3E}">
        <p14:creationId xmlns:p14="http://schemas.microsoft.com/office/powerpoint/2010/main" val="18571595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Emotionsregulationstraining</a:t>
            </a:r>
            <a:r>
              <a:rPr lang="de-DE" dirty="0"/>
              <a:t> </a:t>
            </a:r>
            <a:r>
              <a:rPr lang="de-DE" dirty="0" smtClean="0"/>
              <a:t>&amp; Prävention</a:t>
            </a:r>
            <a:endParaRPr lang="de-DE" dirty="0"/>
          </a:p>
        </p:txBody>
      </p:sp>
      <p:sp>
        <p:nvSpPr>
          <p:cNvPr id="6" name="Inhaltsplatzhalter 5"/>
          <p:cNvSpPr>
            <a:spLocks noGrp="1"/>
          </p:cNvSpPr>
          <p:nvPr>
            <p:ph idx="1"/>
          </p:nvPr>
        </p:nvSpPr>
        <p:spPr/>
        <p:txBody>
          <a:bodyPr/>
          <a:lstStyle/>
          <a:p>
            <a:r>
              <a:rPr lang="de-DE" sz="2000" dirty="0" smtClean="0"/>
              <a:t>BA-Studierende als Trainer für Präventionsprogramme in Schulen</a:t>
            </a:r>
          </a:p>
          <a:p>
            <a:r>
              <a:rPr lang="de-DE" sz="2000" dirty="0" smtClean="0"/>
              <a:t>Module:</a:t>
            </a:r>
          </a:p>
          <a:p>
            <a:pPr lvl="1"/>
            <a:r>
              <a:rPr lang="de-DE" sz="2000" dirty="0" smtClean="0"/>
              <a:t>Psychoedukation Gefühle</a:t>
            </a:r>
          </a:p>
          <a:p>
            <a:pPr lvl="1"/>
            <a:r>
              <a:rPr lang="de-DE" sz="2000" dirty="0" smtClean="0"/>
              <a:t>Emotionale Kompetenz</a:t>
            </a:r>
          </a:p>
          <a:p>
            <a:pPr lvl="1"/>
            <a:r>
              <a:rPr lang="de-DE" sz="2000" dirty="0" smtClean="0"/>
              <a:t>Soziale Kompetenz</a:t>
            </a:r>
          </a:p>
          <a:p>
            <a:pPr lvl="1"/>
            <a:r>
              <a:rPr lang="de-DE" sz="2000" dirty="0" smtClean="0"/>
              <a:t>Emotionswissen</a:t>
            </a:r>
          </a:p>
          <a:p>
            <a:pPr lvl="1"/>
            <a:r>
              <a:rPr lang="de-DE" sz="2000" dirty="0" smtClean="0"/>
              <a:t>Emotionsregulation</a:t>
            </a:r>
          </a:p>
          <a:p>
            <a:pPr lvl="1"/>
            <a:endParaRPr lang="de-DE" dirty="0"/>
          </a:p>
        </p:txBody>
      </p:sp>
      <p:grpSp>
        <p:nvGrpSpPr>
          <p:cNvPr id="7" name="Gruppierung 6"/>
          <p:cNvGrpSpPr/>
          <p:nvPr/>
        </p:nvGrpSpPr>
        <p:grpSpPr>
          <a:xfrm>
            <a:off x="192057" y="4356498"/>
            <a:ext cx="8711220" cy="1769665"/>
            <a:chOff x="192056" y="3145956"/>
            <a:chExt cx="8711220" cy="1769665"/>
          </a:xfrm>
        </p:grpSpPr>
        <p:sp>
          <p:nvSpPr>
            <p:cNvPr id="8" name="Rechteck 7"/>
            <p:cNvSpPr/>
            <p:nvPr/>
          </p:nvSpPr>
          <p:spPr>
            <a:xfrm>
              <a:off x="192056" y="3145956"/>
              <a:ext cx="2515209" cy="1769665"/>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000000"/>
                  </a:solidFill>
                  <a:latin typeface="Helvetica Light"/>
                  <a:cs typeface="Helvetica Light"/>
                </a:rPr>
                <a:t>Lehrer (</a:t>
              </a:r>
              <a:r>
                <a:rPr lang="en-US" sz="1600" dirty="0" smtClean="0">
                  <a:solidFill>
                    <a:srgbClr val="000000"/>
                  </a:solidFill>
                  <a:latin typeface="Helvetica Light"/>
                  <a:cs typeface="Helvetica Light"/>
                </a:rPr>
                <a:t>n=38)</a:t>
              </a:r>
            </a:p>
            <a:p>
              <a:pPr algn="ctr"/>
              <a:endParaRPr lang="en-US" sz="1600" dirty="0" smtClean="0">
                <a:solidFill>
                  <a:srgbClr val="000000"/>
                </a:solidFill>
                <a:latin typeface="Helvetica Light"/>
                <a:cs typeface="Helvetica Light"/>
              </a:endParaRPr>
            </a:p>
            <a:p>
              <a:r>
                <a:rPr lang="en-US" sz="1600" dirty="0" smtClean="0">
                  <a:solidFill>
                    <a:srgbClr val="000000"/>
                  </a:solidFill>
                  <a:latin typeface="Helvetica Light"/>
                  <a:cs typeface="Helvetica Light"/>
                </a:rPr>
                <a:t>Note: 1.8</a:t>
              </a:r>
            </a:p>
            <a:p>
              <a:r>
                <a:rPr lang="en-US" sz="1600" dirty="0" smtClean="0">
                  <a:solidFill>
                    <a:srgbClr val="000000"/>
                  </a:solidFill>
                  <a:latin typeface="Helvetica Light"/>
                  <a:cs typeface="Helvetica Light"/>
                </a:rPr>
                <a:t>94% </a:t>
              </a:r>
              <a:r>
                <a:rPr lang="en-US" sz="1600" dirty="0" err="1" smtClean="0">
                  <a:solidFill>
                    <a:srgbClr val="000000"/>
                  </a:solidFill>
                  <a:latin typeface="Helvetica Light"/>
                  <a:cs typeface="Helvetica Light"/>
                </a:rPr>
                <a:t>Weiterempfehlung</a:t>
              </a:r>
              <a:endParaRPr lang="en-US" sz="1600" dirty="0" smtClean="0">
                <a:solidFill>
                  <a:srgbClr val="000000"/>
                </a:solidFill>
                <a:latin typeface="Helvetica Light"/>
                <a:cs typeface="Helvetica Light"/>
              </a:endParaRPr>
            </a:p>
          </p:txBody>
        </p:sp>
        <p:sp>
          <p:nvSpPr>
            <p:cNvPr id="9" name="Rechteck 8"/>
            <p:cNvSpPr/>
            <p:nvPr/>
          </p:nvSpPr>
          <p:spPr>
            <a:xfrm>
              <a:off x="2916591" y="3154401"/>
              <a:ext cx="3000320" cy="1761220"/>
            </a:xfrm>
            <a:prstGeom prst="rect">
              <a:avLst/>
            </a:prstGeom>
            <a:solidFill>
              <a:schemeClr val="accent3">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b="1" dirty="0" smtClean="0">
                  <a:solidFill>
                    <a:srgbClr val="000000"/>
                  </a:solidFill>
                  <a:latin typeface="Helvetica Light"/>
                  <a:cs typeface="Helvetica Light"/>
                </a:rPr>
                <a:t>Schüler </a:t>
              </a:r>
              <a:r>
                <a:rPr lang="de-DE" sz="1600" dirty="0" smtClean="0">
                  <a:solidFill>
                    <a:srgbClr val="000000"/>
                  </a:solidFill>
                  <a:latin typeface="Helvetica Light"/>
                  <a:cs typeface="Helvetica Light"/>
                </a:rPr>
                <a:t>(9-15 Jahre, </a:t>
              </a:r>
              <a:r>
                <a:rPr lang="de-DE" sz="1600" dirty="0" err="1" smtClean="0">
                  <a:solidFill>
                    <a:srgbClr val="000000"/>
                  </a:solidFill>
                  <a:latin typeface="Helvetica Light"/>
                  <a:cs typeface="Helvetica Light"/>
                </a:rPr>
                <a:t>n</a:t>
              </a:r>
              <a:r>
                <a:rPr lang="de-DE" sz="1600" dirty="0" smtClean="0">
                  <a:solidFill>
                    <a:srgbClr val="000000"/>
                  </a:solidFill>
                  <a:latin typeface="Helvetica Light"/>
                  <a:cs typeface="Helvetica Light"/>
                </a:rPr>
                <a:t>=540)</a:t>
              </a:r>
            </a:p>
            <a:p>
              <a:pPr algn="ctr"/>
              <a:endParaRPr lang="de-DE" sz="1600" dirty="0">
                <a:solidFill>
                  <a:srgbClr val="000000"/>
                </a:solidFill>
                <a:latin typeface="Helvetica Light"/>
                <a:cs typeface="Helvetica Light"/>
              </a:endParaRPr>
            </a:p>
            <a:p>
              <a:r>
                <a:rPr lang="de-DE" sz="1600" dirty="0" smtClean="0">
                  <a:solidFill>
                    <a:srgbClr val="000000"/>
                  </a:solidFill>
                  <a:latin typeface="Helvetica Light"/>
                  <a:cs typeface="Helvetica Light"/>
                </a:rPr>
                <a:t>Klassen 3-5</a:t>
              </a:r>
              <a:r>
                <a:rPr lang="de-DE" sz="1600" dirty="0">
                  <a:solidFill>
                    <a:srgbClr val="000000"/>
                  </a:solidFill>
                  <a:latin typeface="Helvetica Light"/>
                  <a:cs typeface="Helvetica Light"/>
                </a:rPr>
                <a:t>:</a:t>
              </a:r>
              <a:r>
                <a:rPr lang="de-DE" sz="1600" dirty="0" smtClean="0">
                  <a:solidFill>
                    <a:srgbClr val="000000"/>
                  </a:solidFill>
                  <a:latin typeface="Helvetica Light"/>
                  <a:cs typeface="Helvetica Light"/>
                </a:rPr>
                <a:t> Note: 1.5, 98% empfehlen</a:t>
              </a:r>
            </a:p>
            <a:p>
              <a:r>
                <a:rPr lang="de-DE" sz="1600" dirty="0" smtClean="0">
                  <a:solidFill>
                    <a:srgbClr val="000000"/>
                  </a:solidFill>
                  <a:latin typeface="Helvetica Light"/>
                  <a:cs typeface="Helvetica Light"/>
                </a:rPr>
                <a:t>Klassen 8-9: Note 2.2, 73% empfehlen</a:t>
              </a:r>
            </a:p>
          </p:txBody>
        </p:sp>
        <p:sp>
          <p:nvSpPr>
            <p:cNvPr id="10" name="Rechteck 9"/>
            <p:cNvSpPr/>
            <p:nvPr/>
          </p:nvSpPr>
          <p:spPr>
            <a:xfrm>
              <a:off x="6121413" y="3145957"/>
              <a:ext cx="2781863" cy="1769664"/>
            </a:xfrm>
            <a:prstGeom prst="rect">
              <a:avLst/>
            </a:prstGeom>
            <a:solidFill>
              <a:schemeClr val="accent6">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000000"/>
                  </a:solidFill>
                  <a:latin typeface="Helvetica Light"/>
                  <a:cs typeface="Helvetica Light"/>
                </a:rPr>
                <a:t>BA-</a:t>
              </a:r>
              <a:r>
                <a:rPr lang="en-US" sz="1600" b="1" dirty="0" err="1" smtClean="0">
                  <a:solidFill>
                    <a:srgbClr val="000000"/>
                  </a:solidFill>
                  <a:latin typeface="Helvetica Light"/>
                  <a:cs typeface="Helvetica Light"/>
                </a:rPr>
                <a:t>Studierende</a:t>
              </a:r>
              <a:r>
                <a:rPr lang="en-US" sz="1600" b="1" dirty="0" smtClean="0">
                  <a:solidFill>
                    <a:srgbClr val="000000"/>
                  </a:solidFill>
                  <a:latin typeface="Helvetica Light"/>
                  <a:cs typeface="Helvetica Light"/>
                </a:rPr>
                <a:t> (</a:t>
              </a:r>
              <a:r>
                <a:rPr lang="en-US" sz="1600" dirty="0" smtClean="0">
                  <a:solidFill>
                    <a:srgbClr val="000000"/>
                  </a:solidFill>
                  <a:latin typeface="Helvetica Light"/>
                  <a:cs typeface="Helvetica Light"/>
                </a:rPr>
                <a:t>n=88)</a:t>
              </a:r>
            </a:p>
            <a:p>
              <a:pPr algn="ctr"/>
              <a:endParaRPr lang="en-US" sz="1600" dirty="0" smtClean="0">
                <a:solidFill>
                  <a:srgbClr val="000000"/>
                </a:solidFill>
                <a:latin typeface="Helvetica Light"/>
                <a:cs typeface="Helvetica Light"/>
              </a:endParaRPr>
            </a:p>
            <a:p>
              <a:r>
                <a:rPr lang="en-US" sz="1600" dirty="0" smtClean="0">
                  <a:solidFill>
                    <a:srgbClr val="000000"/>
                  </a:solidFill>
                  <a:latin typeface="Helvetica Light"/>
                  <a:cs typeface="Helvetica Light"/>
                </a:rPr>
                <a:t>Note: 2.2</a:t>
              </a:r>
            </a:p>
            <a:p>
              <a:r>
                <a:rPr lang="en-US" sz="1600" dirty="0" smtClean="0">
                  <a:solidFill>
                    <a:srgbClr val="000000"/>
                  </a:solidFill>
                  <a:latin typeface="Helvetica Light"/>
                  <a:cs typeface="Helvetica Light"/>
                </a:rPr>
                <a:t>68% </a:t>
              </a:r>
              <a:r>
                <a:rPr lang="en-US" sz="1600" dirty="0" err="1" smtClean="0">
                  <a:solidFill>
                    <a:srgbClr val="000000"/>
                  </a:solidFill>
                  <a:latin typeface="Helvetica Light"/>
                  <a:cs typeface="Helvetica Light"/>
                </a:rPr>
                <a:t>Weiteremfpfehlung</a:t>
              </a:r>
              <a:endParaRPr lang="en-US" sz="1600" dirty="0" smtClean="0">
                <a:solidFill>
                  <a:srgbClr val="000000"/>
                </a:solidFill>
                <a:latin typeface="Helvetica Light"/>
                <a:cs typeface="Helvetica Light"/>
              </a:endParaRPr>
            </a:p>
            <a:p>
              <a:pPr algn="ctr"/>
              <a:endParaRPr lang="de-DE" sz="1600" dirty="0" smtClean="0">
                <a:solidFill>
                  <a:srgbClr val="000000"/>
                </a:solidFill>
                <a:latin typeface="Helvetica Light"/>
                <a:cs typeface="Helvetica Light"/>
              </a:endParaRPr>
            </a:p>
          </p:txBody>
        </p:sp>
      </p:grpSp>
    </p:spTree>
    <p:extLst>
      <p:ext uri="{BB962C8B-B14F-4D97-AF65-F5344CB8AC3E}">
        <p14:creationId xmlns:p14="http://schemas.microsoft.com/office/powerpoint/2010/main" val="33340669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dirty="0" smtClean="0"/>
              <a:t>Fazit</a:t>
            </a:r>
            <a:endParaRPr lang="de-DE" sz="4000" dirty="0"/>
          </a:p>
        </p:txBody>
      </p:sp>
      <p:sp>
        <p:nvSpPr>
          <p:cNvPr id="3" name="Inhaltsplatzhalter 2"/>
          <p:cNvSpPr>
            <a:spLocks noGrp="1"/>
          </p:cNvSpPr>
          <p:nvPr>
            <p:ph idx="1"/>
          </p:nvPr>
        </p:nvSpPr>
        <p:spPr/>
        <p:txBody>
          <a:bodyPr>
            <a:normAutofit/>
          </a:bodyPr>
          <a:lstStyle/>
          <a:p>
            <a:r>
              <a:rPr lang="de-DE" sz="2800" smtClean="0"/>
              <a:t>Emotionale Kompetenzen</a:t>
            </a:r>
          </a:p>
          <a:p>
            <a:pPr lvl="1"/>
            <a:r>
              <a:rPr lang="de-DE" sz="2400" smtClean="0"/>
              <a:t>Wichtige Entwicklungsaufgabe des Kindes-,  Jugend- und Erwachsenenalters </a:t>
            </a:r>
          </a:p>
          <a:p>
            <a:pPr lvl="1"/>
            <a:r>
              <a:rPr lang="de-DE" sz="2400" smtClean="0"/>
              <a:t>Zentral für die psychische Gesundheit</a:t>
            </a:r>
          </a:p>
          <a:p>
            <a:pPr lvl="1"/>
            <a:r>
              <a:rPr lang="de-DE" sz="2400" smtClean="0"/>
              <a:t>Scheint ein transdiagnostischer Faktor zu sein, daher interessant für Präventions- und Interventionsmaßnahmen</a:t>
            </a:r>
          </a:p>
          <a:p>
            <a:endParaRPr lang="de-DE" sz="2800"/>
          </a:p>
        </p:txBody>
      </p:sp>
      <p:pic>
        <p:nvPicPr>
          <p:cNvPr id="4" name="Bild 3"/>
          <p:cNvPicPr>
            <a:picLocks noChangeAspect="1"/>
          </p:cNvPicPr>
          <p:nvPr/>
        </p:nvPicPr>
        <p:blipFill>
          <a:blip r:embed="rId3"/>
          <a:stretch>
            <a:fillRect/>
          </a:stretch>
        </p:blipFill>
        <p:spPr>
          <a:xfrm>
            <a:off x="3323668" y="4863674"/>
            <a:ext cx="2541905" cy="1423467"/>
          </a:xfrm>
          <a:prstGeom prst="rect">
            <a:avLst/>
          </a:prstGeom>
        </p:spPr>
      </p:pic>
    </p:spTree>
    <p:extLst>
      <p:ext uri="{BB962C8B-B14F-4D97-AF65-F5344CB8AC3E}">
        <p14:creationId xmlns:p14="http://schemas.microsoft.com/office/powerpoint/2010/main" val="19536126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Inhaltsplatzhalter 2"/>
          <p:cNvSpPr>
            <a:spLocks noGrp="1"/>
          </p:cNvSpPr>
          <p:nvPr>
            <p:ph idx="1"/>
          </p:nvPr>
        </p:nvSpPr>
        <p:spPr>
          <a:xfrm>
            <a:off x="250825" y="487325"/>
            <a:ext cx="8477250" cy="4333875"/>
          </a:xfrm>
        </p:spPr>
        <p:txBody>
          <a:bodyPr anchor="ctr">
            <a:normAutofit/>
          </a:bodyPr>
          <a:lstStyle/>
          <a:p>
            <a:pPr marL="0" indent="0" algn="ctr">
              <a:buFont typeface="Wingdings" charset="0"/>
              <a:buNone/>
            </a:pPr>
            <a:r>
              <a:rPr lang="de-DE" dirty="0" smtClean="0">
                <a:ea typeface="MS PGothic" charset="0"/>
              </a:rPr>
              <a:t>Vielen Dank </a:t>
            </a:r>
            <a:r>
              <a:rPr lang="de-DE" dirty="0">
                <a:ea typeface="MS PGothic" charset="0"/>
              </a:rPr>
              <a:t>für </a:t>
            </a:r>
            <a:r>
              <a:rPr lang="de-DE" dirty="0" smtClean="0">
                <a:ea typeface="MS PGothic" charset="0"/>
              </a:rPr>
              <a:t>Ihre Aufmerksamkeit!</a:t>
            </a:r>
          </a:p>
          <a:p>
            <a:pPr marL="0" indent="0" algn="ctr">
              <a:buFont typeface="Wingdings" charset="0"/>
              <a:buNone/>
            </a:pPr>
            <a:endParaRPr lang="de-DE" sz="2000" dirty="0">
              <a:ea typeface="MS PGothic" charset="0"/>
            </a:endParaRPr>
          </a:p>
          <a:p>
            <a:pPr marL="0" indent="0" algn="ctr">
              <a:buFont typeface="Wingdings" charset="0"/>
              <a:buNone/>
            </a:pPr>
            <a:r>
              <a:rPr lang="de-DE" sz="2000" dirty="0" err="1" smtClean="0">
                <a:ea typeface="MS PGothic" charset="0"/>
              </a:rPr>
              <a:t>in-albon@uni-landau.de</a:t>
            </a:r>
            <a:endParaRPr lang="de-DE" sz="2000" dirty="0">
              <a:ea typeface="MS PGothic" charset="0"/>
            </a:endParaRPr>
          </a:p>
        </p:txBody>
      </p:sp>
      <p:pic>
        <p:nvPicPr>
          <p:cNvPr id="4" name="Picture 12" descr="http://www.rwi.uzh.ch/lehreforschung/alphabetisch/thier/SNF/SNF.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7175" y="6413182"/>
            <a:ext cx="12668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Bild 1" descr="Bildschirmfoto 2014-05-03 um 21.15.5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9679" y="3848755"/>
            <a:ext cx="1888423" cy="2839102"/>
          </a:xfrm>
          <a:prstGeom prst="rect">
            <a:avLst/>
          </a:prstGeom>
        </p:spPr>
      </p:pic>
    </p:spTree>
    <p:extLst>
      <p:ext uri="{BB962C8B-B14F-4D97-AF65-F5344CB8AC3E}">
        <p14:creationId xmlns:p14="http://schemas.microsoft.com/office/powerpoint/2010/main" val="36453441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3600" dirty="0" smtClean="0"/>
              <a:t>Diagnostisches Verfahren</a:t>
            </a:r>
            <a:endParaRPr lang="de-DE" sz="3600"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940" t="11302" r="14054" b="1587"/>
          <a:stretch/>
        </p:blipFill>
        <p:spPr bwMode="auto">
          <a:xfrm>
            <a:off x="5232347" y="1599597"/>
            <a:ext cx="4517653" cy="295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uppierung 7"/>
          <p:cNvGrpSpPr/>
          <p:nvPr/>
        </p:nvGrpSpPr>
        <p:grpSpPr>
          <a:xfrm>
            <a:off x="0" y="2119456"/>
            <a:ext cx="8451931" cy="4110207"/>
            <a:chOff x="0" y="2640220"/>
            <a:chExt cx="8451930" cy="4110207"/>
          </a:xfrm>
        </p:grpSpPr>
        <p:graphicFrame>
          <p:nvGraphicFramePr>
            <p:cNvPr id="5" name="Inhaltsplatzhalter 11"/>
            <p:cNvGraphicFramePr>
              <a:graphicFrameLocks/>
            </p:cNvGraphicFramePr>
            <p:nvPr>
              <p:extLst>
                <p:ext uri="{D42A27DB-BD31-4B8C-83A1-F6EECF244321}">
                  <p14:modId xmlns:p14="http://schemas.microsoft.com/office/powerpoint/2010/main" val="1783650373"/>
                </p:ext>
              </p:extLst>
            </p:nvPr>
          </p:nvGraphicFramePr>
          <p:xfrm>
            <a:off x="0" y="2640220"/>
            <a:ext cx="6265334" cy="35894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Inhaltsplatzhalter 5" descr="Screenshot (18).png"/>
            <p:cNvPicPr>
              <a:picLocks noChangeAspect="1"/>
            </p:cNvPicPr>
            <p:nvPr/>
          </p:nvPicPr>
          <p:blipFill>
            <a:blip r:embed="rId9">
              <a:extLst>
                <a:ext uri="{28A0092B-C50C-407E-A947-70E740481C1C}">
                  <a14:useLocalDpi xmlns:a14="http://schemas.microsoft.com/office/drawing/2010/main" val="0"/>
                </a:ext>
              </a:extLst>
            </a:blip>
            <a:srcRect t="1115" b="1115"/>
            <a:stretch>
              <a:fillRect/>
            </a:stretch>
          </p:blipFill>
          <p:spPr>
            <a:xfrm>
              <a:off x="6240753" y="3819010"/>
              <a:ext cx="2112486" cy="1161786"/>
            </a:xfrm>
            <a:prstGeom prst="rect">
              <a:avLst/>
            </a:prstGeom>
          </p:spPr>
        </p:pic>
        <p:pic>
          <p:nvPicPr>
            <p:cNvPr id="7" name="Grafik 1"/>
            <p:cNvPicPr>
              <a:picLocks noChangeAspect="1"/>
            </p:cNvPicPr>
            <p:nvPr/>
          </p:nvPicPr>
          <p:blipFill>
            <a:blip r:embed="rId10"/>
            <a:stretch>
              <a:fillRect/>
            </a:stretch>
          </p:blipFill>
          <p:spPr>
            <a:xfrm>
              <a:off x="5064211" y="5073062"/>
              <a:ext cx="3387719" cy="1677365"/>
            </a:xfrm>
            <a:prstGeom prst="rect">
              <a:avLst/>
            </a:prstGeom>
          </p:spPr>
        </p:pic>
      </p:grpSp>
      <p:grpSp>
        <p:nvGrpSpPr>
          <p:cNvPr id="9" name="Gruppierung 8"/>
          <p:cNvGrpSpPr/>
          <p:nvPr/>
        </p:nvGrpSpPr>
        <p:grpSpPr>
          <a:xfrm>
            <a:off x="7315473" y="722420"/>
            <a:ext cx="1729932" cy="851361"/>
            <a:chOff x="6910392" y="1"/>
            <a:chExt cx="2201724" cy="1003348"/>
          </a:xfrm>
        </p:grpSpPr>
        <p:sp>
          <p:nvSpPr>
            <p:cNvPr id="10" name="Rechteck 9"/>
            <p:cNvSpPr/>
            <p:nvPr/>
          </p:nvSpPr>
          <p:spPr>
            <a:xfrm>
              <a:off x="6910392" y="88949"/>
              <a:ext cx="1588550" cy="9144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err="1">
                  <a:solidFill>
                    <a:srgbClr val="FF0000"/>
                  </a:solidFill>
                  <a:latin typeface="Helvetica"/>
                  <a:cs typeface="Helvetica"/>
                </a:rPr>
                <a:t>M</a:t>
              </a:r>
              <a:r>
                <a:rPr lang="de-DE" dirty="0" err="1">
                  <a:solidFill>
                    <a:srgbClr val="008000"/>
                  </a:solidFill>
                  <a:latin typeface="Helvetica"/>
                  <a:cs typeface="Helvetica"/>
                </a:rPr>
                <a:t>eK</a:t>
              </a:r>
              <a:r>
                <a:rPr lang="de-DE" dirty="0" err="1">
                  <a:solidFill>
                    <a:srgbClr val="0000FF"/>
                  </a:solidFill>
                  <a:latin typeface="Helvetica"/>
                  <a:cs typeface="Helvetica"/>
                </a:rPr>
                <a:t>KI</a:t>
              </a:r>
              <a:endParaRPr lang="de-DE" dirty="0"/>
            </a:p>
          </p:txBody>
        </p:sp>
        <p:pic>
          <p:nvPicPr>
            <p:cNvPr id="11" name="Grafik 3"/>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261484" y="1"/>
              <a:ext cx="850632" cy="851388"/>
            </a:xfrm>
            <a:prstGeom prst="rect">
              <a:avLst/>
            </a:prstGeom>
            <a:noFill/>
            <a:ln>
              <a:noFill/>
            </a:ln>
            <a:extLst/>
          </p:spPr>
        </p:pic>
      </p:grpSp>
      <p:sp>
        <p:nvSpPr>
          <p:cNvPr id="12" name="Textfeld 11"/>
          <p:cNvSpPr txBox="1"/>
          <p:nvPr/>
        </p:nvSpPr>
        <p:spPr>
          <a:xfrm>
            <a:off x="7187319" y="6498816"/>
            <a:ext cx="1885405" cy="307777"/>
          </a:xfrm>
          <a:prstGeom prst="rect">
            <a:avLst/>
          </a:prstGeom>
          <a:noFill/>
        </p:spPr>
        <p:txBody>
          <a:bodyPr wrap="square" rtlCol="0">
            <a:spAutoFit/>
          </a:bodyPr>
          <a:lstStyle/>
          <a:p>
            <a:r>
              <a:rPr lang="de-DE" sz="1400" dirty="0" err="1" smtClean="0">
                <a:latin typeface="Helvetica Light"/>
                <a:cs typeface="Helvetica Light"/>
              </a:rPr>
              <a:t>Haaß</a:t>
            </a:r>
            <a:r>
              <a:rPr lang="de-DE" sz="1400" dirty="0" smtClean="0">
                <a:latin typeface="Helvetica Light"/>
                <a:cs typeface="Helvetica Light"/>
              </a:rPr>
              <a:t>, In-Albon, 2014</a:t>
            </a:r>
            <a:endParaRPr lang="de-DE" sz="1400" dirty="0">
              <a:latin typeface="Helvetica Light"/>
              <a:cs typeface="Helvetica Light"/>
            </a:endParaRPr>
          </a:p>
        </p:txBody>
      </p:sp>
    </p:spTree>
    <p:extLst>
      <p:ext uri="{BB962C8B-B14F-4D97-AF65-F5344CB8AC3E}">
        <p14:creationId xmlns:p14="http://schemas.microsoft.com/office/powerpoint/2010/main" val="19152534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itel 1"/>
          <p:cNvSpPr>
            <a:spLocks noGrp="1"/>
          </p:cNvSpPr>
          <p:nvPr>
            <p:ph type="title"/>
          </p:nvPr>
        </p:nvSpPr>
        <p:spPr/>
        <p:txBody>
          <a:bodyPr>
            <a:normAutofit fontScale="90000"/>
          </a:bodyPr>
          <a:lstStyle/>
          <a:p>
            <a:r>
              <a:rPr lang="de-DE" dirty="0" smtClean="0">
                <a:ea typeface="ＭＳ Ｐゴシック" charset="0"/>
              </a:rPr>
              <a:t>DERS-</a:t>
            </a:r>
            <a:r>
              <a:rPr lang="de-DE" dirty="0" err="1">
                <a:ea typeface="ＭＳ Ｐゴシック" charset="0"/>
              </a:rPr>
              <a:t>Difficulties</a:t>
            </a:r>
            <a:r>
              <a:rPr lang="de-DE" dirty="0">
                <a:ea typeface="ＭＳ Ｐゴシック" charset="0"/>
              </a:rPr>
              <a:t> in Emotion Regulation </a:t>
            </a:r>
            <a:r>
              <a:rPr lang="de-DE" dirty="0" err="1" smtClean="0">
                <a:ea typeface="ＭＳ Ｐゴシック" charset="0"/>
              </a:rPr>
              <a:t>Scale</a:t>
            </a:r>
            <a:endParaRPr lang="de-DE" dirty="0">
              <a:ea typeface="ＭＳ Ｐゴシック" charset="0"/>
            </a:endParaRPr>
          </a:p>
        </p:txBody>
      </p:sp>
      <p:sp>
        <p:nvSpPr>
          <p:cNvPr id="137218" name="Inhaltsplatzhalter 2"/>
          <p:cNvSpPr>
            <a:spLocks noGrp="1"/>
          </p:cNvSpPr>
          <p:nvPr>
            <p:ph idx="1"/>
          </p:nvPr>
        </p:nvSpPr>
        <p:spPr/>
        <p:txBody>
          <a:bodyPr/>
          <a:lstStyle/>
          <a:p>
            <a:r>
              <a:rPr lang="de-DE" dirty="0" smtClean="0">
                <a:ea typeface="ＭＳ Ｐゴシック" charset="0"/>
              </a:rPr>
              <a:t>Alter</a:t>
            </a:r>
            <a:r>
              <a:rPr lang="de-DE" dirty="0">
                <a:ea typeface="ＭＳ Ｐゴシック" charset="0"/>
              </a:rPr>
              <a:t>: 18 bis 60 Jahre</a:t>
            </a:r>
          </a:p>
          <a:p>
            <a:r>
              <a:rPr lang="de-DE" dirty="0">
                <a:ea typeface="ＭＳ Ｐゴシック" charset="0"/>
              </a:rPr>
              <a:t>36 Items</a:t>
            </a:r>
          </a:p>
          <a:p>
            <a:r>
              <a:rPr lang="de-DE" dirty="0">
                <a:ea typeface="ＭＳ Ｐゴシック" charset="0"/>
              </a:rPr>
              <a:t>6 Subskalen:</a:t>
            </a:r>
          </a:p>
          <a:p>
            <a:pPr>
              <a:buFont typeface="Verdana" charset="0"/>
              <a:buAutoNum type="arabicPeriod"/>
            </a:pPr>
            <a:r>
              <a:rPr lang="de-DE" sz="2000" dirty="0">
                <a:ea typeface="ＭＳ Ｐゴシック" charset="0"/>
              </a:rPr>
              <a:t> </a:t>
            </a:r>
            <a:r>
              <a:rPr lang="de-DE" sz="2000" dirty="0" err="1">
                <a:ea typeface="ＭＳ Ｐゴシック" charset="0"/>
              </a:rPr>
              <a:t>Nonacceptance</a:t>
            </a:r>
            <a:r>
              <a:rPr lang="de-DE" sz="2000" dirty="0">
                <a:ea typeface="ＭＳ Ｐゴシック" charset="0"/>
              </a:rPr>
              <a:t> </a:t>
            </a:r>
            <a:r>
              <a:rPr lang="de-DE" sz="2000" dirty="0" err="1">
                <a:ea typeface="ＭＳ Ｐゴシック" charset="0"/>
              </a:rPr>
              <a:t>of</a:t>
            </a:r>
            <a:r>
              <a:rPr lang="de-DE" sz="2000" dirty="0">
                <a:ea typeface="ＭＳ Ｐゴシック" charset="0"/>
              </a:rPr>
              <a:t> emotional </a:t>
            </a:r>
            <a:r>
              <a:rPr lang="de-DE" sz="2000" dirty="0" err="1">
                <a:ea typeface="ＭＳ Ｐゴシック" charset="0"/>
              </a:rPr>
              <a:t>responses</a:t>
            </a:r>
            <a:r>
              <a:rPr lang="de-DE" sz="2000" dirty="0">
                <a:ea typeface="ＭＳ Ｐゴシック" charset="0"/>
              </a:rPr>
              <a:t> (NONACCEPTANCE)</a:t>
            </a:r>
          </a:p>
          <a:p>
            <a:pPr>
              <a:buFont typeface="Verdana" charset="0"/>
              <a:buAutoNum type="arabicPeriod"/>
            </a:pPr>
            <a:r>
              <a:rPr lang="de-DE" sz="2000" dirty="0">
                <a:ea typeface="ＭＳ Ｐゴシック" charset="0"/>
              </a:rPr>
              <a:t> </a:t>
            </a:r>
            <a:r>
              <a:rPr lang="de-DE" sz="2000" dirty="0" err="1">
                <a:ea typeface="ＭＳ Ｐゴシック" charset="0"/>
              </a:rPr>
              <a:t>Difficulties</a:t>
            </a:r>
            <a:r>
              <a:rPr lang="de-DE" sz="2000" dirty="0">
                <a:ea typeface="ＭＳ Ｐゴシック" charset="0"/>
              </a:rPr>
              <a:t> </a:t>
            </a:r>
            <a:r>
              <a:rPr lang="de-DE" sz="2000" dirty="0" err="1">
                <a:ea typeface="ＭＳ Ｐゴシック" charset="0"/>
              </a:rPr>
              <a:t>engaging</a:t>
            </a:r>
            <a:r>
              <a:rPr lang="de-DE" sz="2000" dirty="0">
                <a:ea typeface="ＭＳ Ｐゴシック" charset="0"/>
              </a:rPr>
              <a:t> in </a:t>
            </a:r>
            <a:r>
              <a:rPr lang="de-DE" sz="2000" dirty="0" err="1">
                <a:ea typeface="ＭＳ Ｐゴシック" charset="0"/>
              </a:rPr>
              <a:t>goal</a:t>
            </a:r>
            <a:r>
              <a:rPr lang="de-DE" sz="2000" dirty="0">
                <a:ea typeface="ＭＳ Ｐゴシック" charset="0"/>
              </a:rPr>
              <a:t> </a:t>
            </a:r>
            <a:r>
              <a:rPr lang="de-DE" sz="2000" dirty="0" err="1">
                <a:ea typeface="ＭＳ Ｐゴシック" charset="0"/>
              </a:rPr>
              <a:t>directed</a:t>
            </a:r>
            <a:r>
              <a:rPr lang="de-DE" sz="2000" dirty="0">
                <a:ea typeface="ＭＳ Ｐゴシック" charset="0"/>
              </a:rPr>
              <a:t> </a:t>
            </a:r>
            <a:r>
              <a:rPr lang="de-DE" sz="2000" dirty="0" err="1">
                <a:ea typeface="ＭＳ Ｐゴシック" charset="0"/>
              </a:rPr>
              <a:t>behavior</a:t>
            </a:r>
            <a:r>
              <a:rPr lang="de-DE" sz="2000" dirty="0">
                <a:ea typeface="ＭＳ Ｐゴシック" charset="0"/>
              </a:rPr>
              <a:t> (GOALS)</a:t>
            </a:r>
          </a:p>
          <a:p>
            <a:pPr>
              <a:buFont typeface="Verdana" charset="0"/>
              <a:buAutoNum type="arabicPeriod"/>
            </a:pPr>
            <a:r>
              <a:rPr lang="de-DE" sz="2000" dirty="0">
                <a:ea typeface="ＭＳ Ｐゴシック" charset="0"/>
              </a:rPr>
              <a:t> Impulse </a:t>
            </a:r>
            <a:r>
              <a:rPr lang="de-DE" sz="2000" dirty="0" err="1">
                <a:ea typeface="ＭＳ Ｐゴシック" charset="0"/>
              </a:rPr>
              <a:t>control</a:t>
            </a:r>
            <a:r>
              <a:rPr lang="de-DE" sz="2000" dirty="0">
                <a:ea typeface="ＭＳ Ｐゴシック" charset="0"/>
              </a:rPr>
              <a:t> </a:t>
            </a:r>
            <a:r>
              <a:rPr lang="de-DE" sz="2000" dirty="0" err="1">
                <a:ea typeface="ＭＳ Ｐゴシック" charset="0"/>
              </a:rPr>
              <a:t>difficulties</a:t>
            </a:r>
            <a:r>
              <a:rPr lang="de-DE" sz="2000" dirty="0">
                <a:ea typeface="ＭＳ Ｐゴシック" charset="0"/>
              </a:rPr>
              <a:t> (IMPULSE)</a:t>
            </a:r>
          </a:p>
          <a:p>
            <a:pPr>
              <a:buFont typeface="Verdana" charset="0"/>
              <a:buAutoNum type="arabicPeriod"/>
            </a:pPr>
            <a:r>
              <a:rPr lang="de-DE" sz="2000" dirty="0">
                <a:ea typeface="ＭＳ Ｐゴシック" charset="0"/>
              </a:rPr>
              <a:t> Lack </a:t>
            </a:r>
            <a:r>
              <a:rPr lang="de-DE" sz="2000" dirty="0" err="1">
                <a:ea typeface="ＭＳ Ｐゴシック" charset="0"/>
              </a:rPr>
              <a:t>of</a:t>
            </a:r>
            <a:r>
              <a:rPr lang="de-DE" sz="2000" dirty="0">
                <a:ea typeface="ＭＳ Ｐゴシック" charset="0"/>
              </a:rPr>
              <a:t> emotional </a:t>
            </a:r>
            <a:r>
              <a:rPr lang="de-DE" sz="2000" dirty="0" err="1">
                <a:ea typeface="ＭＳ Ｐゴシック" charset="0"/>
              </a:rPr>
              <a:t>awareness</a:t>
            </a:r>
            <a:r>
              <a:rPr lang="de-DE" sz="2000" dirty="0">
                <a:ea typeface="ＭＳ Ｐゴシック" charset="0"/>
              </a:rPr>
              <a:t> (AWARENESS)</a:t>
            </a:r>
          </a:p>
          <a:p>
            <a:pPr>
              <a:buFont typeface="Verdana" charset="0"/>
              <a:buAutoNum type="arabicPeriod"/>
            </a:pPr>
            <a:r>
              <a:rPr lang="de-DE" sz="2000" dirty="0">
                <a:ea typeface="ＭＳ Ｐゴシック" charset="0"/>
              </a:rPr>
              <a:t>Limited </a:t>
            </a:r>
            <a:r>
              <a:rPr lang="de-DE" sz="2000" dirty="0" err="1">
                <a:ea typeface="ＭＳ Ｐゴシック" charset="0"/>
              </a:rPr>
              <a:t>access</a:t>
            </a:r>
            <a:r>
              <a:rPr lang="de-DE" sz="2000" dirty="0">
                <a:ea typeface="ＭＳ Ｐゴシック" charset="0"/>
              </a:rPr>
              <a:t> </a:t>
            </a:r>
            <a:r>
              <a:rPr lang="de-DE" sz="2000" dirty="0" err="1">
                <a:ea typeface="ＭＳ Ｐゴシック" charset="0"/>
              </a:rPr>
              <a:t>to</a:t>
            </a:r>
            <a:r>
              <a:rPr lang="de-DE" sz="2000" dirty="0">
                <a:ea typeface="ＭＳ Ｐゴシック" charset="0"/>
              </a:rPr>
              <a:t> </a:t>
            </a:r>
            <a:r>
              <a:rPr lang="de-DE" sz="2000" dirty="0" err="1">
                <a:ea typeface="ＭＳ Ｐゴシック" charset="0"/>
              </a:rPr>
              <a:t>emotion</a:t>
            </a:r>
            <a:r>
              <a:rPr lang="de-DE" sz="2000" dirty="0">
                <a:ea typeface="ＭＳ Ｐゴシック" charset="0"/>
              </a:rPr>
              <a:t> </a:t>
            </a:r>
            <a:r>
              <a:rPr lang="de-DE" sz="2000" dirty="0" err="1">
                <a:ea typeface="ＭＳ Ｐゴシック" charset="0"/>
              </a:rPr>
              <a:t>regulation</a:t>
            </a:r>
            <a:r>
              <a:rPr lang="de-DE" sz="2000" dirty="0">
                <a:ea typeface="ＭＳ Ｐゴシック" charset="0"/>
              </a:rPr>
              <a:t> </a:t>
            </a:r>
            <a:r>
              <a:rPr lang="de-DE" sz="2000" dirty="0" err="1">
                <a:ea typeface="ＭＳ Ｐゴシック" charset="0"/>
              </a:rPr>
              <a:t>strategies</a:t>
            </a:r>
            <a:r>
              <a:rPr lang="de-DE" sz="2000" dirty="0">
                <a:ea typeface="ＭＳ Ｐゴシック" charset="0"/>
              </a:rPr>
              <a:t> (STRATEGIES)</a:t>
            </a:r>
          </a:p>
          <a:p>
            <a:pPr>
              <a:buFont typeface="Verdana" charset="0"/>
              <a:buAutoNum type="arabicPeriod"/>
            </a:pPr>
            <a:r>
              <a:rPr lang="de-DE" sz="2000" dirty="0">
                <a:ea typeface="ＭＳ Ｐゴシック" charset="0"/>
              </a:rPr>
              <a:t>Lack </a:t>
            </a:r>
            <a:r>
              <a:rPr lang="de-DE" sz="2000" dirty="0" err="1">
                <a:ea typeface="ＭＳ Ｐゴシック" charset="0"/>
              </a:rPr>
              <a:t>of</a:t>
            </a:r>
            <a:r>
              <a:rPr lang="de-DE" sz="2000" dirty="0">
                <a:ea typeface="ＭＳ Ｐゴシック" charset="0"/>
              </a:rPr>
              <a:t> emotional </a:t>
            </a:r>
            <a:r>
              <a:rPr lang="de-DE" sz="2000" dirty="0" err="1">
                <a:ea typeface="ＭＳ Ｐゴシック" charset="0"/>
              </a:rPr>
              <a:t>clarity</a:t>
            </a:r>
            <a:r>
              <a:rPr lang="de-DE" sz="2000" dirty="0">
                <a:ea typeface="ＭＳ Ｐゴシック" charset="0"/>
              </a:rPr>
              <a:t> (CLARITY)</a:t>
            </a:r>
          </a:p>
          <a:p>
            <a:pPr>
              <a:buFont typeface="Verdana" charset="0"/>
              <a:buAutoNum type="arabicPeriod"/>
            </a:pPr>
            <a:endParaRPr lang="de-DE" sz="2000" dirty="0">
              <a:ea typeface="ＭＳ Ｐゴシック" charset="0"/>
            </a:endParaRPr>
          </a:p>
        </p:txBody>
      </p:sp>
      <p:sp>
        <p:nvSpPr>
          <p:cNvPr id="2" name="Rechteck 1"/>
          <p:cNvSpPr/>
          <p:nvPr/>
        </p:nvSpPr>
        <p:spPr>
          <a:xfrm>
            <a:off x="6034242" y="6550223"/>
            <a:ext cx="2797446" cy="307777"/>
          </a:xfrm>
          <a:prstGeom prst="rect">
            <a:avLst/>
          </a:prstGeom>
        </p:spPr>
        <p:txBody>
          <a:bodyPr wrap="none">
            <a:spAutoFit/>
          </a:bodyPr>
          <a:lstStyle/>
          <a:p>
            <a:pPr>
              <a:buFontTx/>
              <a:buNone/>
            </a:pPr>
            <a:r>
              <a:rPr lang="de-DE" sz="1400" dirty="0" err="1" smtClean="0">
                <a:latin typeface="Helvetica Light"/>
                <a:cs typeface="Helvetica Light"/>
              </a:rPr>
              <a:t>Gratz</a:t>
            </a:r>
            <a:r>
              <a:rPr lang="de-DE" sz="1400" dirty="0">
                <a:latin typeface="Helvetica Light"/>
                <a:cs typeface="Helvetica Light"/>
              </a:rPr>
              <a:t>, K.L. &amp; Roemer, L., </a:t>
            </a:r>
            <a:r>
              <a:rPr lang="de-DE" sz="1400" dirty="0" smtClean="0">
                <a:latin typeface="Helvetica Light"/>
                <a:cs typeface="Helvetica Light"/>
              </a:rPr>
              <a:t>(2004)</a:t>
            </a:r>
            <a:endParaRPr lang="de-DE" sz="1400" dirty="0">
              <a:latin typeface="Helvetica Light"/>
              <a:cs typeface="Helvetica Light"/>
            </a:endParaRPr>
          </a:p>
        </p:txBody>
      </p:sp>
    </p:spTree>
    <p:extLst>
      <p:ext uri="{BB962C8B-B14F-4D97-AF65-F5344CB8AC3E}">
        <p14:creationId xmlns:p14="http://schemas.microsoft.com/office/powerpoint/2010/main" val="21179756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Emotionen als Handlungsimpuls</a:t>
            </a:r>
            <a:endParaRPr lang="de-DE" dirty="0"/>
          </a:p>
        </p:txBody>
      </p:sp>
      <p:sp>
        <p:nvSpPr>
          <p:cNvPr id="6" name="Inhaltsplatzhalter 5"/>
          <p:cNvSpPr>
            <a:spLocks noGrp="1"/>
          </p:cNvSpPr>
          <p:nvPr>
            <p:ph sz="half" idx="1"/>
          </p:nvPr>
        </p:nvSpPr>
        <p:spPr>
          <a:xfrm>
            <a:off x="827584" y="1340768"/>
            <a:ext cx="3886200" cy="4800600"/>
          </a:xfrm>
        </p:spPr>
        <p:txBody>
          <a:bodyPr/>
          <a:lstStyle/>
          <a:p>
            <a:pPr marL="0" indent="0">
              <a:buNone/>
            </a:pPr>
            <a:r>
              <a:rPr lang="de-DE" dirty="0" smtClean="0"/>
              <a:t>Emotion</a:t>
            </a:r>
          </a:p>
          <a:p>
            <a:r>
              <a:rPr lang="de-DE" sz="2400" dirty="0" smtClean="0"/>
              <a:t>Angst</a:t>
            </a:r>
          </a:p>
          <a:p>
            <a:r>
              <a:rPr lang="de-DE" sz="2400" dirty="0" smtClean="0"/>
              <a:t>Wut</a:t>
            </a:r>
          </a:p>
          <a:p>
            <a:r>
              <a:rPr lang="de-DE" sz="2400" dirty="0" smtClean="0"/>
              <a:t>Trauer</a:t>
            </a:r>
          </a:p>
          <a:p>
            <a:r>
              <a:rPr lang="de-DE" sz="2400" dirty="0" smtClean="0"/>
              <a:t>Ekel</a:t>
            </a:r>
          </a:p>
          <a:p>
            <a:r>
              <a:rPr lang="de-DE" sz="2400" dirty="0" smtClean="0"/>
              <a:t>Scham</a:t>
            </a:r>
          </a:p>
          <a:p>
            <a:r>
              <a:rPr lang="de-DE" sz="2400" dirty="0" smtClean="0"/>
              <a:t>Schuld</a:t>
            </a:r>
          </a:p>
          <a:p>
            <a:r>
              <a:rPr lang="de-DE" sz="2400" dirty="0" smtClean="0"/>
              <a:t>Neid</a:t>
            </a:r>
          </a:p>
          <a:p>
            <a:r>
              <a:rPr lang="de-DE" sz="2400" dirty="0" smtClean="0"/>
              <a:t>Eifersucht</a:t>
            </a:r>
          </a:p>
          <a:p>
            <a:r>
              <a:rPr lang="de-DE" sz="2400" dirty="0" smtClean="0"/>
              <a:t>Glück</a:t>
            </a:r>
            <a:endParaRPr lang="de-DE" sz="2400" dirty="0"/>
          </a:p>
        </p:txBody>
      </p:sp>
      <p:sp>
        <p:nvSpPr>
          <p:cNvPr id="7" name="Inhaltsplatzhalter 6"/>
          <p:cNvSpPr>
            <a:spLocks noGrp="1"/>
          </p:cNvSpPr>
          <p:nvPr>
            <p:ph sz="half" idx="2"/>
          </p:nvPr>
        </p:nvSpPr>
        <p:spPr>
          <a:xfrm>
            <a:off x="4860032" y="1417638"/>
            <a:ext cx="3886200" cy="4800600"/>
          </a:xfrm>
        </p:spPr>
        <p:txBody>
          <a:bodyPr/>
          <a:lstStyle/>
          <a:p>
            <a:pPr marL="0" indent="0">
              <a:buNone/>
            </a:pPr>
            <a:r>
              <a:rPr lang="de-DE" dirty="0" smtClean="0"/>
              <a:t>Handlung</a:t>
            </a:r>
          </a:p>
          <a:p>
            <a:r>
              <a:rPr lang="de-DE" sz="2400" dirty="0" smtClean="0"/>
              <a:t>Flucht</a:t>
            </a:r>
          </a:p>
          <a:p>
            <a:r>
              <a:rPr lang="de-DE" sz="2400" dirty="0" smtClean="0"/>
              <a:t>Aggression</a:t>
            </a:r>
          </a:p>
          <a:p>
            <a:r>
              <a:rPr lang="de-DE" sz="2400" dirty="0" smtClean="0"/>
              <a:t>Rückzug</a:t>
            </a:r>
          </a:p>
          <a:p>
            <a:r>
              <a:rPr lang="de-DE" sz="2400" dirty="0" smtClean="0"/>
              <a:t>Ausspeien</a:t>
            </a:r>
          </a:p>
          <a:p>
            <a:r>
              <a:rPr lang="de-DE" sz="2400" dirty="0" smtClean="0"/>
              <a:t>Verstecken</a:t>
            </a:r>
          </a:p>
          <a:p>
            <a:r>
              <a:rPr lang="de-DE" sz="2400" dirty="0" smtClean="0"/>
              <a:t>Ungeschehen machen</a:t>
            </a:r>
          </a:p>
          <a:p>
            <a:r>
              <a:rPr lang="de-DE" sz="2400" dirty="0" smtClean="0"/>
              <a:t>Zerstörung</a:t>
            </a:r>
          </a:p>
          <a:p>
            <a:r>
              <a:rPr lang="de-DE" sz="2400" dirty="0" smtClean="0"/>
              <a:t>Zugehörigkeit definieren</a:t>
            </a:r>
          </a:p>
          <a:p>
            <a:r>
              <a:rPr lang="de-DE" sz="2400" dirty="0" smtClean="0"/>
              <a:t>Ich will mehr!</a:t>
            </a:r>
            <a:endParaRPr lang="de-DE" sz="2400" dirty="0"/>
          </a:p>
        </p:txBody>
      </p:sp>
      <p:sp>
        <p:nvSpPr>
          <p:cNvPr id="8" name="Geschweifte Klammer rechts 7"/>
          <p:cNvSpPr/>
          <p:nvPr/>
        </p:nvSpPr>
        <p:spPr bwMode="auto">
          <a:xfrm>
            <a:off x="3275856" y="1988840"/>
            <a:ext cx="1440160" cy="4392488"/>
          </a:xfrm>
          <a:prstGeom prst="righ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2C3F68"/>
              </a:buClr>
              <a:buSzTx/>
              <a:buFont typeface="Wingdings" charset="0"/>
              <a:buChar char="§"/>
              <a:tabLst/>
            </a:pPr>
            <a:endParaRPr kumimoji="0" lang="de-DE" sz="2400" b="0" i="0" u="none" strike="noStrike" cap="none" normalizeH="0" baseline="0">
              <a:ln>
                <a:noFill/>
              </a:ln>
              <a:solidFill>
                <a:srgbClr val="000000"/>
              </a:solidFill>
              <a:effectLst/>
              <a:latin typeface="Verdana" charset="0"/>
              <a:ea typeface="ＭＳ Ｐゴシック" charset="0"/>
            </a:endParaRPr>
          </a:p>
        </p:txBody>
      </p:sp>
      <p:sp>
        <p:nvSpPr>
          <p:cNvPr id="9" name="Textfeld 8"/>
          <p:cNvSpPr txBox="1"/>
          <p:nvPr/>
        </p:nvSpPr>
        <p:spPr>
          <a:xfrm>
            <a:off x="7648222" y="0"/>
            <a:ext cx="1495778" cy="461665"/>
          </a:xfrm>
          <a:prstGeom prst="rect">
            <a:avLst/>
          </a:prstGeom>
          <a:noFill/>
        </p:spPr>
        <p:txBody>
          <a:bodyPr wrap="square" rtlCol="0">
            <a:spAutoFit/>
          </a:bodyPr>
          <a:lstStyle/>
          <a:p>
            <a:r>
              <a:rPr lang="de-DE" sz="1200" dirty="0" smtClean="0">
                <a:latin typeface="Helvetica Light"/>
                <a:cs typeface="Helvetica Light"/>
              </a:rPr>
              <a:t>Emotionen</a:t>
            </a:r>
          </a:p>
          <a:p>
            <a:r>
              <a:rPr lang="de-DE" sz="1200" dirty="0" smtClean="0">
                <a:latin typeface="Helvetica Light"/>
                <a:cs typeface="Helvetica Light"/>
              </a:rPr>
              <a:t>Emotionsregulation</a:t>
            </a:r>
            <a:endParaRPr lang="de-DE" sz="1200" dirty="0">
              <a:latin typeface="Helvetica Light"/>
              <a:cs typeface="Helvetica Light"/>
            </a:endParaRPr>
          </a:p>
        </p:txBody>
      </p:sp>
    </p:spTree>
    <p:extLst>
      <p:ext uri="{BB962C8B-B14F-4D97-AF65-F5344CB8AC3E}">
        <p14:creationId xmlns:p14="http://schemas.microsoft.com/office/powerpoint/2010/main" val="31749006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itel 1"/>
          <p:cNvSpPr>
            <a:spLocks noGrp="1"/>
          </p:cNvSpPr>
          <p:nvPr>
            <p:ph type="title"/>
          </p:nvPr>
        </p:nvSpPr>
        <p:spPr/>
        <p:txBody>
          <a:bodyPr>
            <a:normAutofit fontScale="90000"/>
          </a:bodyPr>
          <a:lstStyle/>
          <a:p>
            <a:r>
              <a:rPr lang="de-DE" dirty="0" smtClean="0">
                <a:ea typeface="ＭＳ Ｐゴシック" charset="0"/>
              </a:rPr>
              <a:t>ERQ-</a:t>
            </a:r>
            <a:r>
              <a:rPr lang="de-DE" dirty="0">
                <a:ea typeface="ＭＳ Ｐゴシック" charset="0"/>
              </a:rPr>
              <a:t>Emotion Regulation </a:t>
            </a:r>
            <a:r>
              <a:rPr lang="de-DE" dirty="0" err="1" smtClean="0">
                <a:ea typeface="ＭＳ Ｐゴシック" charset="0"/>
              </a:rPr>
              <a:t>Questionnaire</a:t>
            </a:r>
            <a:endParaRPr lang="de-DE" dirty="0">
              <a:ea typeface="ＭＳ Ｐゴシック" charset="0"/>
            </a:endParaRPr>
          </a:p>
        </p:txBody>
      </p:sp>
      <p:sp>
        <p:nvSpPr>
          <p:cNvPr id="138242" name="Inhaltsplatzhalter 2"/>
          <p:cNvSpPr>
            <a:spLocks noGrp="1"/>
          </p:cNvSpPr>
          <p:nvPr>
            <p:ph idx="1"/>
          </p:nvPr>
        </p:nvSpPr>
        <p:spPr/>
        <p:txBody>
          <a:bodyPr>
            <a:normAutofit fontScale="92500" lnSpcReduction="10000"/>
          </a:bodyPr>
          <a:lstStyle/>
          <a:p>
            <a:r>
              <a:rPr lang="de-DE" dirty="0" smtClean="0">
                <a:ea typeface="ＭＳ Ｐゴシック" charset="0"/>
              </a:rPr>
              <a:t>Erfasst </a:t>
            </a:r>
            <a:r>
              <a:rPr lang="de-DE" dirty="0">
                <a:ea typeface="ＭＳ Ｐゴシック" charset="0"/>
              </a:rPr>
              <a:t>zwei Strategien der Emotionsregulation:</a:t>
            </a:r>
          </a:p>
          <a:p>
            <a:pPr>
              <a:buFontTx/>
              <a:buNone/>
            </a:pPr>
            <a:r>
              <a:rPr lang="de-DE" dirty="0">
                <a:ea typeface="ＭＳ Ｐゴシック" charset="0"/>
              </a:rPr>
              <a:t>Unterdrückung und Neubewertung</a:t>
            </a:r>
          </a:p>
          <a:p>
            <a:r>
              <a:rPr lang="de-DE" dirty="0">
                <a:ea typeface="ＭＳ Ｐゴシック" charset="0"/>
              </a:rPr>
              <a:t>2×10 Items</a:t>
            </a:r>
          </a:p>
          <a:p>
            <a:endParaRPr lang="de-DE" dirty="0" smtClean="0">
              <a:ea typeface="ＭＳ Ｐゴシック" charset="0"/>
            </a:endParaRPr>
          </a:p>
          <a:p>
            <a:r>
              <a:rPr lang="de-DE" dirty="0" smtClean="0">
                <a:ea typeface="ＭＳ Ｐゴシック" charset="0"/>
              </a:rPr>
              <a:t>Unterdrückung</a:t>
            </a:r>
            <a:r>
              <a:rPr lang="de-DE" dirty="0">
                <a:ea typeface="ＭＳ Ｐゴシック" charset="0"/>
              </a:rPr>
              <a:t>: </a:t>
            </a:r>
          </a:p>
          <a:p>
            <a:pPr>
              <a:buFont typeface="Symbol" charset="0"/>
              <a:buChar char="-"/>
            </a:pPr>
            <a:r>
              <a:rPr lang="de-DE" dirty="0">
                <a:ea typeface="ＭＳ Ｐゴシック" charset="0"/>
              </a:rPr>
              <a:t> </a:t>
            </a:r>
            <a:r>
              <a:rPr lang="de-DE" sz="2000" dirty="0">
                <a:ea typeface="ＭＳ Ｐゴシック" charset="0"/>
              </a:rPr>
              <a:t>Items: 2, 4, 6, 9</a:t>
            </a:r>
          </a:p>
          <a:p>
            <a:r>
              <a:rPr lang="de-DE" dirty="0">
                <a:ea typeface="ＭＳ Ｐゴシック" charset="0"/>
              </a:rPr>
              <a:t>Neubewertung:</a:t>
            </a:r>
          </a:p>
          <a:p>
            <a:pPr>
              <a:buFont typeface="Symbol" charset="0"/>
              <a:buChar char="-"/>
            </a:pPr>
            <a:r>
              <a:rPr lang="de-DE" dirty="0">
                <a:ea typeface="ＭＳ Ｐゴシック" charset="0"/>
              </a:rPr>
              <a:t> </a:t>
            </a:r>
            <a:r>
              <a:rPr lang="de-DE" sz="2000" dirty="0">
                <a:ea typeface="ＭＳ Ｐゴシック" charset="0"/>
              </a:rPr>
              <a:t>Items: 1, 3, 5, 7, 8, 10</a:t>
            </a:r>
            <a:endParaRPr lang="de-DE" dirty="0">
              <a:ea typeface="ＭＳ Ｐゴシック" charset="0"/>
            </a:endParaRPr>
          </a:p>
          <a:p>
            <a:pPr>
              <a:buFont typeface="Symbol" charset="0"/>
              <a:buChar char="-"/>
            </a:pPr>
            <a:endParaRPr lang="de-DE" dirty="0">
              <a:ea typeface="ＭＳ Ｐゴシック" charset="0"/>
            </a:endParaRPr>
          </a:p>
        </p:txBody>
      </p:sp>
      <p:sp>
        <p:nvSpPr>
          <p:cNvPr id="2" name="Rechteck 1"/>
          <p:cNvSpPr/>
          <p:nvPr/>
        </p:nvSpPr>
        <p:spPr>
          <a:xfrm>
            <a:off x="2772273" y="6538738"/>
            <a:ext cx="6375306" cy="307777"/>
          </a:xfrm>
          <a:prstGeom prst="rect">
            <a:avLst/>
          </a:prstGeom>
        </p:spPr>
        <p:txBody>
          <a:bodyPr wrap="square">
            <a:spAutoFit/>
          </a:bodyPr>
          <a:lstStyle/>
          <a:p>
            <a:pPr>
              <a:buFontTx/>
              <a:buNone/>
            </a:pPr>
            <a:r>
              <a:rPr lang="de-DE" sz="1400" dirty="0" err="1" smtClean="0">
                <a:latin typeface="Helvetica Light"/>
                <a:cs typeface="Helvetica Light"/>
              </a:rPr>
              <a:t>Gross</a:t>
            </a:r>
            <a:r>
              <a:rPr lang="de-DE" sz="1400" dirty="0" smtClean="0">
                <a:latin typeface="Helvetica Light"/>
                <a:cs typeface="Helvetica Light"/>
              </a:rPr>
              <a:t> </a:t>
            </a:r>
            <a:r>
              <a:rPr lang="de-DE" sz="1400" dirty="0">
                <a:latin typeface="Helvetica Light"/>
                <a:cs typeface="Helvetica Light"/>
              </a:rPr>
              <a:t>&amp; John 2003; deutsche Version: </a:t>
            </a:r>
            <a:r>
              <a:rPr lang="de-DE" sz="1400" dirty="0" err="1">
                <a:latin typeface="Helvetica Light"/>
                <a:cs typeface="Helvetica Light"/>
              </a:rPr>
              <a:t>Abler</a:t>
            </a:r>
            <a:r>
              <a:rPr lang="de-DE" sz="1400" dirty="0">
                <a:latin typeface="Helvetica Light"/>
                <a:cs typeface="Helvetica Light"/>
              </a:rPr>
              <a:t>, B. &amp; Kessler, H., </a:t>
            </a:r>
            <a:r>
              <a:rPr lang="de-DE" sz="1400" dirty="0" smtClean="0">
                <a:latin typeface="Helvetica Light"/>
                <a:cs typeface="Helvetica Light"/>
              </a:rPr>
              <a:t>(2009</a:t>
            </a:r>
            <a:r>
              <a:rPr lang="de-DE" sz="1400" dirty="0">
                <a:latin typeface="Helvetica Light"/>
                <a:cs typeface="Helvetica Light"/>
              </a:rPr>
              <a:t>)</a:t>
            </a:r>
          </a:p>
        </p:txBody>
      </p:sp>
    </p:spTree>
    <p:extLst>
      <p:ext uri="{BB962C8B-B14F-4D97-AF65-F5344CB8AC3E}">
        <p14:creationId xmlns:p14="http://schemas.microsoft.com/office/powerpoint/2010/main" val="12530203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itel 1"/>
          <p:cNvSpPr>
            <a:spLocks noGrp="1"/>
          </p:cNvSpPr>
          <p:nvPr>
            <p:ph type="title"/>
          </p:nvPr>
        </p:nvSpPr>
        <p:spPr>
          <a:xfrm>
            <a:off x="391616" y="351508"/>
            <a:ext cx="8229600" cy="1143000"/>
          </a:xfrm>
        </p:spPr>
        <p:txBody>
          <a:bodyPr>
            <a:normAutofit/>
          </a:bodyPr>
          <a:lstStyle/>
          <a:p>
            <a:r>
              <a:rPr lang="de-DE" sz="2400" dirty="0">
                <a:ea typeface="ＭＳ Ｐゴシック" charset="0"/>
              </a:rPr>
              <a:t>FEEL-</a:t>
            </a:r>
            <a:r>
              <a:rPr lang="de-DE" sz="2400" dirty="0" smtClean="0">
                <a:ea typeface="ＭＳ Ｐゴシック" charset="0"/>
              </a:rPr>
              <a:t>KJ</a:t>
            </a:r>
            <a:r>
              <a:rPr lang="de-DE" sz="2400" dirty="0">
                <a:ea typeface="ＭＳ Ｐゴシック" charset="0"/>
              </a:rPr>
              <a:t>:</a:t>
            </a:r>
            <a:r>
              <a:rPr lang="de-DE" sz="2400" dirty="0" smtClean="0">
                <a:ea typeface="ＭＳ Ｐゴシック" charset="0"/>
              </a:rPr>
              <a:t> </a:t>
            </a:r>
            <a:r>
              <a:rPr lang="de-DE" sz="2400" dirty="0">
                <a:ea typeface="ＭＳ Ｐゴシック" charset="0"/>
              </a:rPr>
              <a:t>Fragebogen zur Erhebung der Emotionsregulation bei Kindern und Jugendlichen </a:t>
            </a:r>
          </a:p>
        </p:txBody>
      </p:sp>
      <p:sp>
        <p:nvSpPr>
          <p:cNvPr id="139266" name="Inhaltsplatzhalter 2"/>
          <p:cNvSpPr>
            <a:spLocks noGrp="1"/>
          </p:cNvSpPr>
          <p:nvPr>
            <p:ph idx="1"/>
          </p:nvPr>
        </p:nvSpPr>
        <p:spPr>
          <a:xfrm>
            <a:off x="542513" y="1735831"/>
            <a:ext cx="7924800" cy="4800600"/>
          </a:xfrm>
        </p:spPr>
        <p:txBody>
          <a:bodyPr>
            <a:normAutofit fontScale="77500" lnSpcReduction="20000"/>
          </a:bodyPr>
          <a:lstStyle/>
          <a:p>
            <a:r>
              <a:rPr lang="de-DE" dirty="0" smtClean="0">
                <a:ea typeface="ＭＳ Ｐゴシック" charset="0"/>
              </a:rPr>
              <a:t>Für Kinder und Jugendliche von 10</a:t>
            </a:r>
            <a:r>
              <a:rPr lang="de-DE" dirty="0">
                <a:ea typeface="ＭＳ Ｐゴシック" charset="0"/>
              </a:rPr>
              <a:t>-19 </a:t>
            </a:r>
            <a:r>
              <a:rPr lang="de-DE" dirty="0" smtClean="0">
                <a:ea typeface="ＭＳ Ｐゴシック" charset="0"/>
              </a:rPr>
              <a:t>Jahren</a:t>
            </a:r>
            <a:endParaRPr lang="de-DE" dirty="0">
              <a:ea typeface="ＭＳ Ｐゴシック" charset="0"/>
            </a:endParaRPr>
          </a:p>
          <a:p>
            <a:r>
              <a:rPr lang="de-DE" dirty="0">
                <a:ea typeface="ＭＳ Ｐゴシック" charset="0"/>
              </a:rPr>
              <a:t>15 Emotionsregulationsstrategien für 3 Gefühle (Angst, Trauer, Wut)</a:t>
            </a:r>
          </a:p>
          <a:p>
            <a:pPr lvl="1"/>
            <a:r>
              <a:rPr lang="de-DE" dirty="0">
                <a:ea typeface="ＭＳ Ｐゴシック" charset="0"/>
              </a:rPr>
              <a:t>Adaptive und Maladaptive </a:t>
            </a:r>
            <a:r>
              <a:rPr lang="de-DE" dirty="0" smtClean="0">
                <a:ea typeface="ＭＳ Ｐゴシック" charset="0"/>
              </a:rPr>
              <a:t>Strategien</a:t>
            </a:r>
          </a:p>
          <a:p>
            <a:pPr lvl="1"/>
            <a:r>
              <a:rPr lang="de-DE" dirty="0" smtClean="0">
                <a:ea typeface="ＭＳ Ｐゴシック" charset="0"/>
              </a:rPr>
              <a:t>Adaptiv:</a:t>
            </a:r>
          </a:p>
          <a:p>
            <a:pPr lvl="2"/>
            <a:r>
              <a:rPr lang="de-DE" dirty="0" smtClean="0">
                <a:ea typeface="ＭＳ Ｐゴシック" charset="0"/>
              </a:rPr>
              <a:t>Akzeptanz</a:t>
            </a:r>
          </a:p>
          <a:p>
            <a:pPr lvl="2"/>
            <a:r>
              <a:rPr lang="de-DE" dirty="0" smtClean="0">
                <a:ea typeface="ＭＳ Ｐゴシック" charset="0"/>
              </a:rPr>
              <a:t>Problemorientiertes Handeln</a:t>
            </a:r>
          </a:p>
          <a:p>
            <a:pPr lvl="2"/>
            <a:r>
              <a:rPr lang="de-DE" dirty="0" smtClean="0">
                <a:ea typeface="ＭＳ Ｐゴシック" charset="0"/>
              </a:rPr>
              <a:t>Ablenkung</a:t>
            </a:r>
          </a:p>
          <a:p>
            <a:pPr lvl="2"/>
            <a:r>
              <a:rPr lang="de-DE" dirty="0" smtClean="0">
                <a:ea typeface="ＭＳ Ｐゴシック" charset="0"/>
              </a:rPr>
              <a:t>Humor</a:t>
            </a:r>
          </a:p>
          <a:p>
            <a:pPr lvl="2"/>
            <a:r>
              <a:rPr lang="de-DE" dirty="0" smtClean="0">
                <a:ea typeface="ＭＳ Ｐゴシック" charset="0"/>
              </a:rPr>
              <a:t>Neubewertung</a:t>
            </a:r>
          </a:p>
          <a:p>
            <a:pPr lvl="1"/>
            <a:r>
              <a:rPr lang="de-DE" dirty="0" smtClean="0">
                <a:ea typeface="ＭＳ Ｐゴシック" charset="0"/>
              </a:rPr>
              <a:t>Maladaptiv:</a:t>
            </a:r>
          </a:p>
          <a:p>
            <a:pPr lvl="2"/>
            <a:r>
              <a:rPr lang="de-DE" dirty="0" smtClean="0">
                <a:ea typeface="ＭＳ Ｐゴシック" charset="0"/>
              </a:rPr>
              <a:t>Rückzug</a:t>
            </a:r>
          </a:p>
          <a:p>
            <a:pPr lvl="2"/>
            <a:r>
              <a:rPr lang="de-DE" dirty="0" smtClean="0">
                <a:ea typeface="ＭＳ Ｐゴシック" charset="0"/>
              </a:rPr>
              <a:t>Aufgabe</a:t>
            </a:r>
          </a:p>
          <a:p>
            <a:pPr lvl="2"/>
            <a:r>
              <a:rPr lang="de-DE" dirty="0" smtClean="0">
                <a:ea typeface="ＭＳ Ｐゴシック" charset="0"/>
              </a:rPr>
              <a:t>Aggressives Handeln</a:t>
            </a:r>
          </a:p>
          <a:p>
            <a:pPr lvl="2"/>
            <a:r>
              <a:rPr lang="de-DE" dirty="0" smtClean="0">
                <a:ea typeface="ＭＳ Ｐゴシック" charset="0"/>
              </a:rPr>
              <a:t>Selbstabwertung</a:t>
            </a:r>
          </a:p>
          <a:p>
            <a:pPr lvl="2"/>
            <a:endParaRPr lang="de-DE" dirty="0" smtClean="0">
              <a:ea typeface="ＭＳ Ｐゴシック" charset="0"/>
            </a:endParaRPr>
          </a:p>
          <a:p>
            <a:pPr lvl="2"/>
            <a:endParaRPr lang="de-DE" dirty="0" smtClean="0">
              <a:ea typeface="ＭＳ Ｐゴシック" charset="0"/>
            </a:endParaRPr>
          </a:p>
          <a:p>
            <a:pPr lvl="2"/>
            <a:endParaRPr lang="de-DE" dirty="0">
              <a:ea typeface="ＭＳ Ｐゴシック" charset="0"/>
            </a:endParaRPr>
          </a:p>
          <a:p>
            <a:pPr lvl="1"/>
            <a:endParaRPr lang="de-DE" dirty="0">
              <a:ea typeface="ＭＳ Ｐゴシック" charset="0"/>
            </a:endParaRPr>
          </a:p>
        </p:txBody>
      </p:sp>
      <p:sp>
        <p:nvSpPr>
          <p:cNvPr id="2" name="Rechteck 1"/>
          <p:cNvSpPr/>
          <p:nvPr/>
        </p:nvSpPr>
        <p:spPr>
          <a:xfrm>
            <a:off x="6592751" y="6539218"/>
            <a:ext cx="2288098" cy="307777"/>
          </a:xfrm>
          <a:prstGeom prst="rect">
            <a:avLst/>
          </a:prstGeom>
        </p:spPr>
        <p:txBody>
          <a:bodyPr wrap="none">
            <a:spAutoFit/>
          </a:bodyPr>
          <a:lstStyle/>
          <a:p>
            <a:pPr>
              <a:buNone/>
            </a:pPr>
            <a:r>
              <a:rPr lang="de-DE" sz="1400" dirty="0" smtClean="0">
                <a:latin typeface="Helvetica Light"/>
                <a:cs typeface="Helvetica Light"/>
              </a:rPr>
              <a:t>Grob </a:t>
            </a:r>
            <a:r>
              <a:rPr lang="de-DE" sz="1400" dirty="0">
                <a:latin typeface="Helvetica Light"/>
                <a:cs typeface="Helvetica Light"/>
              </a:rPr>
              <a:t>&amp; </a:t>
            </a:r>
            <a:r>
              <a:rPr lang="de-DE" sz="1400" dirty="0" err="1">
                <a:latin typeface="Helvetica Light"/>
                <a:cs typeface="Helvetica Light"/>
              </a:rPr>
              <a:t>Smolenski</a:t>
            </a:r>
            <a:r>
              <a:rPr lang="de-DE" sz="1400" dirty="0">
                <a:latin typeface="Helvetica Light"/>
                <a:cs typeface="Helvetica Light"/>
              </a:rPr>
              <a:t>, </a:t>
            </a:r>
            <a:r>
              <a:rPr lang="de-DE" sz="1400" dirty="0" smtClean="0">
                <a:latin typeface="Helvetica Light"/>
                <a:cs typeface="Helvetica Light"/>
              </a:rPr>
              <a:t>(2005</a:t>
            </a:r>
            <a:r>
              <a:rPr lang="de-DE" sz="1400" dirty="0">
                <a:latin typeface="Helvetica Light"/>
                <a:cs typeface="Helvetica Light"/>
              </a:rPr>
              <a:t>)</a:t>
            </a:r>
          </a:p>
        </p:txBody>
      </p:sp>
    </p:spTree>
    <p:extLst>
      <p:ext uri="{BB962C8B-B14F-4D97-AF65-F5344CB8AC3E}">
        <p14:creationId xmlns:p14="http://schemas.microsoft.com/office/powerpoint/2010/main" val="41029617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FEEL-KJ</a:t>
            </a:r>
            <a:endParaRPr lang="de-DE" dirty="0"/>
          </a:p>
        </p:txBody>
      </p:sp>
      <p:sp>
        <p:nvSpPr>
          <p:cNvPr id="3" name="Inhaltsplatzhalter 2"/>
          <p:cNvSpPr>
            <a:spLocks noGrp="1"/>
          </p:cNvSpPr>
          <p:nvPr>
            <p:ph idx="1"/>
          </p:nvPr>
        </p:nvSpPr>
        <p:spPr/>
        <p:txBody>
          <a:bodyPr/>
          <a:lstStyle/>
          <a:p>
            <a:r>
              <a:rPr lang="de-DE" dirty="0" smtClean="0"/>
              <a:t>Bsp. </a:t>
            </a:r>
          </a:p>
          <a:p>
            <a:r>
              <a:rPr lang="de-DE" dirty="0" smtClean="0"/>
              <a:t>Wenn ich wütend bin...</a:t>
            </a:r>
          </a:p>
          <a:p>
            <a:pPr lvl="1"/>
            <a:r>
              <a:rPr lang="de-DE" dirty="0" smtClean="0"/>
              <a:t>Versuche ich das zu verändern, was mich wütend macht. </a:t>
            </a:r>
          </a:p>
          <a:p>
            <a:pPr lvl="1"/>
            <a:r>
              <a:rPr lang="de-DE" dirty="0" smtClean="0"/>
              <a:t>Erzähle ich jemandem, wie es mir geht.</a:t>
            </a:r>
          </a:p>
          <a:p>
            <a:pPr lvl="1"/>
            <a:r>
              <a:rPr lang="de-DE" dirty="0" smtClean="0"/>
              <a:t>Fange ich mit anderen Streit an. </a:t>
            </a:r>
          </a:p>
          <a:p>
            <a:pPr lvl="1"/>
            <a:r>
              <a:rPr lang="de-DE" dirty="0" smtClean="0"/>
              <a:t>Tue ich etwas, was mir Spaß macht.</a:t>
            </a:r>
          </a:p>
          <a:p>
            <a:pPr lvl="1"/>
            <a:r>
              <a:rPr lang="de-DE" dirty="0" smtClean="0"/>
              <a:t>Behalte ich meine Gefühle für mich. </a:t>
            </a:r>
          </a:p>
          <a:p>
            <a:pPr lvl="1"/>
            <a:endParaRPr lang="de-DE" dirty="0"/>
          </a:p>
        </p:txBody>
      </p:sp>
    </p:spTree>
    <p:extLst>
      <p:ext uri="{BB962C8B-B14F-4D97-AF65-F5344CB8AC3E}">
        <p14:creationId xmlns:p14="http://schemas.microsoft.com/office/powerpoint/2010/main" val="2354447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Emotionale Kompetenz</a:t>
            </a:r>
            <a:endParaRPr lang="de-DE" dirty="0"/>
          </a:p>
        </p:txBody>
      </p:sp>
      <p:sp>
        <p:nvSpPr>
          <p:cNvPr id="6" name="Inhaltsplatzhalter 5"/>
          <p:cNvSpPr>
            <a:spLocks noGrp="1"/>
          </p:cNvSpPr>
          <p:nvPr>
            <p:ph idx="1"/>
          </p:nvPr>
        </p:nvSpPr>
        <p:spPr/>
        <p:txBody>
          <a:bodyPr/>
          <a:lstStyle/>
          <a:p>
            <a:r>
              <a:rPr lang="de-DE" dirty="0" smtClean="0"/>
              <a:t>Wahrnehmung eigener Emotionen</a:t>
            </a:r>
          </a:p>
          <a:p>
            <a:r>
              <a:rPr lang="de-DE" dirty="0" smtClean="0"/>
              <a:t>Wahrnehmung Emotionen bei Anderen</a:t>
            </a:r>
          </a:p>
          <a:p>
            <a:r>
              <a:rPr lang="de-DE" dirty="0" smtClean="0"/>
              <a:t>Emotionen verbal ausdrücken</a:t>
            </a:r>
          </a:p>
          <a:p>
            <a:r>
              <a:rPr lang="de-DE" dirty="0" smtClean="0"/>
              <a:t>Emotionen verstehen</a:t>
            </a:r>
          </a:p>
          <a:p>
            <a:r>
              <a:rPr lang="de-DE" dirty="0" smtClean="0"/>
              <a:t>Empathie</a:t>
            </a:r>
          </a:p>
          <a:p>
            <a:r>
              <a:rPr lang="de-DE" dirty="0" smtClean="0"/>
              <a:t>Emotionsregulation</a:t>
            </a:r>
            <a:endParaRPr lang="de-DE" dirty="0"/>
          </a:p>
        </p:txBody>
      </p:sp>
      <p:sp>
        <p:nvSpPr>
          <p:cNvPr id="2" name="Textfeld 1"/>
          <p:cNvSpPr txBox="1"/>
          <p:nvPr/>
        </p:nvSpPr>
        <p:spPr>
          <a:xfrm>
            <a:off x="7368504" y="6350363"/>
            <a:ext cx="1775496" cy="338554"/>
          </a:xfrm>
          <a:prstGeom prst="rect">
            <a:avLst/>
          </a:prstGeom>
          <a:noFill/>
        </p:spPr>
        <p:txBody>
          <a:bodyPr wrap="square" rtlCol="0">
            <a:spAutoFit/>
          </a:bodyPr>
          <a:lstStyle/>
          <a:p>
            <a:r>
              <a:rPr lang="de-DE" sz="1600" dirty="0" err="1" smtClean="0">
                <a:latin typeface="Helvetica Light"/>
                <a:cs typeface="Helvetica Light"/>
              </a:rPr>
              <a:t>Saarni</a:t>
            </a:r>
            <a:r>
              <a:rPr lang="de-DE" sz="1600" dirty="0" smtClean="0">
                <a:latin typeface="Helvetica Light"/>
                <a:cs typeface="Helvetica Light"/>
              </a:rPr>
              <a:t>, 1999</a:t>
            </a:r>
            <a:endParaRPr lang="de-DE" sz="1600" dirty="0">
              <a:latin typeface="Helvetica Light"/>
              <a:cs typeface="Helvetica Light"/>
            </a:endParaRPr>
          </a:p>
        </p:txBody>
      </p:sp>
    </p:spTree>
    <p:extLst>
      <p:ext uri="{BB962C8B-B14F-4D97-AF65-F5344CB8AC3E}">
        <p14:creationId xmlns:p14="http://schemas.microsoft.com/office/powerpoint/2010/main" val="2660223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pPr eaLnBrk="1" hangingPunct="1">
              <a:defRPr/>
            </a:pPr>
            <a:r>
              <a:rPr lang="de-DE" dirty="0" smtClean="0">
                <a:cs typeface="+mj-cs"/>
              </a:rPr>
              <a:t>Emotionale Schlüsselfertigkeiten </a:t>
            </a:r>
            <a:br>
              <a:rPr lang="de-DE" dirty="0" smtClean="0">
                <a:cs typeface="+mj-cs"/>
              </a:rPr>
            </a:br>
            <a:r>
              <a:rPr lang="de-DE" sz="3100" dirty="0" err="1" smtClean="0">
                <a:cs typeface="+mj-cs"/>
              </a:rPr>
              <a:t>Saarni</a:t>
            </a:r>
            <a:r>
              <a:rPr lang="de-DE" sz="3100" dirty="0" smtClean="0">
                <a:cs typeface="+mj-cs"/>
              </a:rPr>
              <a:t> (1999)</a:t>
            </a:r>
          </a:p>
        </p:txBody>
      </p:sp>
      <p:sp>
        <p:nvSpPr>
          <p:cNvPr id="22531" name="Rectangle 3"/>
          <p:cNvSpPr>
            <a:spLocks noGrp="1" noChangeArrowheads="1"/>
          </p:cNvSpPr>
          <p:nvPr>
            <p:ph type="body" idx="1"/>
          </p:nvPr>
        </p:nvSpPr>
        <p:spPr>
          <a:xfrm>
            <a:off x="592419" y="1787510"/>
            <a:ext cx="7924800" cy="4735332"/>
          </a:xfrm>
        </p:spPr>
        <p:txBody>
          <a:bodyPr>
            <a:normAutofit/>
          </a:bodyPr>
          <a:lstStyle/>
          <a:p>
            <a:pPr marL="357188" indent="-357188" eaLnBrk="1" hangingPunct="1">
              <a:buAutoNum type="arabicPeriod"/>
              <a:defRPr/>
            </a:pPr>
            <a:r>
              <a:rPr lang="de-DE" sz="2000" dirty="0" smtClean="0">
                <a:cs typeface="+mn-cs"/>
              </a:rPr>
              <a:t>Die Fähigkeit, sich seiner eigenen </a:t>
            </a:r>
            <a:r>
              <a:rPr lang="de-DE" sz="2000" dirty="0">
                <a:cs typeface="+mn-cs"/>
              </a:rPr>
              <a:t>E</a:t>
            </a:r>
            <a:r>
              <a:rPr lang="de-DE" sz="2000" dirty="0" smtClean="0">
                <a:cs typeface="+mn-cs"/>
              </a:rPr>
              <a:t>motionen bewusst zu sein.</a:t>
            </a:r>
          </a:p>
          <a:p>
            <a:pPr marL="357188" indent="-357188" eaLnBrk="1" hangingPunct="1">
              <a:buAutoNum type="arabicPeriod"/>
              <a:defRPr/>
            </a:pPr>
            <a:r>
              <a:rPr lang="de-DE" sz="2000" dirty="0" smtClean="0">
                <a:cs typeface="+mn-cs"/>
              </a:rPr>
              <a:t>Die Fähigkeit, die Emotionen anderer wahrzunehmen und zu verstehen.</a:t>
            </a:r>
          </a:p>
          <a:p>
            <a:pPr marL="357188" indent="-357188" eaLnBrk="1" hangingPunct="1">
              <a:buAutoNum type="arabicPeriod"/>
              <a:defRPr/>
            </a:pPr>
            <a:r>
              <a:rPr lang="de-DE" sz="2000" dirty="0" smtClean="0">
                <a:cs typeface="+mn-cs"/>
              </a:rPr>
              <a:t>Die Fähigkeit, über Emotionen zu kommunizieren.</a:t>
            </a:r>
          </a:p>
          <a:p>
            <a:pPr marL="357188" indent="-357188" eaLnBrk="1" hangingPunct="1">
              <a:buAutoNum type="arabicPeriod"/>
              <a:defRPr/>
            </a:pPr>
            <a:r>
              <a:rPr lang="de-DE" sz="2000" dirty="0" smtClean="0">
                <a:cs typeface="+mn-cs"/>
              </a:rPr>
              <a:t>Die Fähigkeit zu </a:t>
            </a:r>
            <a:r>
              <a:rPr lang="de-DE" sz="2000" dirty="0">
                <a:cs typeface="+mn-cs"/>
              </a:rPr>
              <a:t>E</a:t>
            </a:r>
            <a:r>
              <a:rPr lang="de-DE" sz="2000" dirty="0" smtClean="0">
                <a:cs typeface="+mn-cs"/>
              </a:rPr>
              <a:t>mpathie.</a:t>
            </a:r>
          </a:p>
          <a:p>
            <a:pPr marL="357188" indent="-357188" eaLnBrk="1" hangingPunct="1">
              <a:buAutoNum type="arabicPeriod"/>
              <a:defRPr/>
            </a:pPr>
            <a:r>
              <a:rPr lang="de-DE" sz="2000" dirty="0" smtClean="0">
                <a:cs typeface="+mn-cs"/>
              </a:rPr>
              <a:t>Die Fähigkeit zur Trennung von emotionalem Erleben und emotionalem Ausdruck.</a:t>
            </a:r>
          </a:p>
          <a:p>
            <a:pPr marL="357188" indent="-357188" eaLnBrk="1" hangingPunct="1">
              <a:buAutoNum type="arabicPeriod"/>
              <a:defRPr/>
            </a:pPr>
            <a:r>
              <a:rPr lang="de-DE" sz="2000" dirty="0" smtClean="0">
                <a:cs typeface="+mn-cs"/>
              </a:rPr>
              <a:t>Die Fähigkeit, mit negativen Emotionen und Stresssituationen umzugehen.</a:t>
            </a:r>
          </a:p>
          <a:p>
            <a:pPr marL="357188" indent="-357188" eaLnBrk="1" hangingPunct="1">
              <a:buAutoNum type="arabicPeriod"/>
              <a:defRPr/>
            </a:pPr>
            <a:r>
              <a:rPr lang="de-DE" sz="2000" dirty="0" smtClean="0">
                <a:cs typeface="+mn-cs"/>
              </a:rPr>
              <a:t>Die Fähigkeit, sich der emotionalen Kommunikation in sozialen Beziehungen bewusst zu sein.</a:t>
            </a:r>
          </a:p>
          <a:p>
            <a:pPr marL="357188" indent="-357188" eaLnBrk="1" hangingPunct="1">
              <a:buAutoNum type="arabicPeriod"/>
              <a:defRPr/>
            </a:pPr>
            <a:r>
              <a:rPr lang="de-DE" sz="2000" dirty="0" smtClean="0">
                <a:cs typeface="+mn-cs"/>
              </a:rPr>
              <a:t>Die Fähigkeit zur Selbstwirksamkeit.      </a:t>
            </a:r>
          </a:p>
        </p:txBody>
      </p:sp>
    </p:spTree>
    <p:extLst>
      <p:ext uri="{BB962C8B-B14F-4D97-AF65-F5344CB8AC3E}">
        <p14:creationId xmlns:p14="http://schemas.microsoft.com/office/powerpoint/2010/main" val="28093331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17714" y="866422"/>
            <a:ext cx="8069086" cy="4525963"/>
          </a:xfrm>
        </p:spPr>
        <p:txBody>
          <a:bodyPr>
            <a:normAutofit fontScale="92500"/>
          </a:bodyPr>
          <a:lstStyle/>
          <a:p>
            <a:pPr marL="0" indent="0">
              <a:buFontTx/>
              <a:buNone/>
              <a:defRPr/>
            </a:pPr>
            <a:endParaRPr lang="de-DE" dirty="0"/>
          </a:p>
          <a:p>
            <a:pPr algn="just">
              <a:buFontTx/>
              <a:buNone/>
              <a:defRPr/>
            </a:pPr>
            <a:r>
              <a:rPr lang="de-CH" dirty="0" smtClean="0">
                <a:ea typeface="ＭＳ Ｐゴシック" charset="0"/>
              </a:rPr>
              <a:t>„</a:t>
            </a:r>
            <a:r>
              <a:rPr lang="de-DE" dirty="0" smtClean="0">
                <a:ea typeface="ＭＳ Ｐゴシック" charset="0"/>
              </a:rPr>
              <a:t>Jeder kann wütend werden, das ist einfach. </a:t>
            </a:r>
          </a:p>
          <a:p>
            <a:pPr algn="just">
              <a:buFontTx/>
              <a:buNone/>
              <a:defRPr/>
            </a:pPr>
            <a:r>
              <a:rPr lang="de-DE" dirty="0" smtClean="0">
                <a:ea typeface="ＭＳ Ｐゴシック" charset="0"/>
              </a:rPr>
              <a:t>Aber wütend auf den Richtigen zu sein, im </a:t>
            </a:r>
          </a:p>
          <a:p>
            <a:pPr algn="just">
              <a:buFontTx/>
              <a:buNone/>
              <a:defRPr/>
            </a:pPr>
            <a:r>
              <a:rPr lang="de-DE" dirty="0" smtClean="0">
                <a:ea typeface="ＭＳ Ｐゴシック" charset="0"/>
              </a:rPr>
              <a:t>richtigen Maß, zur richtigen Zeit, zum </a:t>
            </a:r>
          </a:p>
          <a:p>
            <a:pPr algn="just">
              <a:buFontTx/>
              <a:buNone/>
              <a:defRPr/>
            </a:pPr>
            <a:r>
              <a:rPr lang="de-DE" dirty="0" smtClean="0">
                <a:ea typeface="ＭＳ Ｐゴシック" charset="0"/>
              </a:rPr>
              <a:t>richtigen Zweck und auf die richtige Art, das </a:t>
            </a:r>
          </a:p>
          <a:p>
            <a:pPr algn="just">
              <a:buFontTx/>
              <a:buNone/>
              <a:defRPr/>
            </a:pPr>
            <a:r>
              <a:rPr lang="de-DE" dirty="0" smtClean="0">
                <a:ea typeface="ＭＳ Ｐゴシック" charset="0"/>
              </a:rPr>
              <a:t>ist schwer.“</a:t>
            </a:r>
            <a:r>
              <a:rPr lang="de-DE" altLang="ja-JP" dirty="0" smtClean="0">
                <a:ea typeface="ＭＳ Ｐゴシック" charset="0"/>
              </a:rPr>
              <a:t> </a:t>
            </a:r>
          </a:p>
          <a:p>
            <a:pPr>
              <a:buFontTx/>
              <a:buNone/>
              <a:defRPr/>
            </a:pPr>
            <a:endParaRPr lang="de-CH" dirty="0" smtClean="0">
              <a:ea typeface="ＭＳ Ｐゴシック" charset="0"/>
            </a:endParaRPr>
          </a:p>
          <a:p>
            <a:pPr>
              <a:buFontTx/>
              <a:buNone/>
              <a:defRPr/>
            </a:pPr>
            <a:r>
              <a:rPr lang="de-CH" sz="2000" dirty="0" smtClean="0">
                <a:ea typeface="ＭＳ Ｐゴシック" charset="0"/>
              </a:rPr>
              <a:t>Aristoteles </a:t>
            </a:r>
          </a:p>
          <a:p>
            <a:pPr marL="0" indent="0">
              <a:buFontTx/>
              <a:buNone/>
              <a:defRPr/>
            </a:pPr>
            <a:endParaRPr lang="de-DE" dirty="0" smtClean="0"/>
          </a:p>
          <a:p>
            <a:pPr marL="0" indent="0">
              <a:buFontTx/>
              <a:buNone/>
              <a:defRPr/>
            </a:pPr>
            <a:endParaRPr lang="de-DE" dirty="0"/>
          </a:p>
          <a:p>
            <a:pPr marL="0" indent="0">
              <a:buFontTx/>
              <a:buNone/>
              <a:defRPr/>
            </a:pPr>
            <a:endParaRPr lang="de-DE" dirty="0"/>
          </a:p>
        </p:txBody>
      </p:sp>
      <p:sp>
        <p:nvSpPr>
          <p:cNvPr id="7" name="Textfeld 6"/>
          <p:cNvSpPr txBox="1"/>
          <p:nvPr/>
        </p:nvSpPr>
        <p:spPr>
          <a:xfrm>
            <a:off x="7648222" y="0"/>
            <a:ext cx="1495778" cy="461665"/>
          </a:xfrm>
          <a:prstGeom prst="rect">
            <a:avLst/>
          </a:prstGeom>
          <a:noFill/>
        </p:spPr>
        <p:txBody>
          <a:bodyPr wrap="square" rtlCol="0">
            <a:spAutoFit/>
          </a:bodyPr>
          <a:lstStyle/>
          <a:p>
            <a:r>
              <a:rPr lang="de-DE" sz="1200" dirty="0" smtClean="0">
                <a:latin typeface="Helvetica Light"/>
                <a:cs typeface="Helvetica Light"/>
              </a:rPr>
              <a:t>Emotionen</a:t>
            </a:r>
          </a:p>
          <a:p>
            <a:r>
              <a:rPr lang="de-DE" sz="1200" dirty="0" smtClean="0">
                <a:latin typeface="Helvetica Light"/>
                <a:cs typeface="Helvetica Light"/>
              </a:rPr>
              <a:t>Emotionsregulation</a:t>
            </a:r>
            <a:endParaRPr lang="de-DE" sz="1200" dirty="0">
              <a:latin typeface="Helvetica Light"/>
              <a:cs typeface="Helvetica Light"/>
            </a:endParaRPr>
          </a:p>
        </p:txBody>
      </p:sp>
      <p:pic>
        <p:nvPicPr>
          <p:cNvPr id="5" name="Bild 4"/>
          <p:cNvPicPr>
            <a:picLocks noChangeAspect="1"/>
          </p:cNvPicPr>
          <p:nvPr/>
        </p:nvPicPr>
        <p:blipFill>
          <a:blip r:embed="rId3"/>
          <a:stretch>
            <a:fillRect/>
          </a:stretch>
        </p:blipFill>
        <p:spPr>
          <a:xfrm>
            <a:off x="7718208" y="4761700"/>
            <a:ext cx="1425792" cy="2096300"/>
          </a:xfrm>
          <a:prstGeom prst="rect">
            <a:avLst/>
          </a:prstGeom>
        </p:spPr>
      </p:pic>
      <p:sp>
        <p:nvSpPr>
          <p:cNvPr id="2" name="Textfeld 1"/>
          <p:cNvSpPr txBox="1"/>
          <p:nvPr/>
        </p:nvSpPr>
        <p:spPr>
          <a:xfrm>
            <a:off x="9704477" y="5848606"/>
            <a:ext cx="184666" cy="369332"/>
          </a:xfrm>
          <a:prstGeom prst="rect">
            <a:avLst/>
          </a:prstGeom>
          <a:noFill/>
        </p:spPr>
        <p:txBody>
          <a:bodyPr wrap="none" rtlCol="0">
            <a:spAutoFit/>
          </a:bodyPr>
          <a:lstStyle/>
          <a:p>
            <a:endParaRPr lang="de-DE" dirty="0"/>
          </a:p>
        </p:txBody>
      </p:sp>
    </p:spTree>
    <p:extLst>
      <p:ext uri="{BB962C8B-B14F-4D97-AF65-F5344CB8AC3E}">
        <p14:creationId xmlns:p14="http://schemas.microsoft.com/office/powerpoint/2010/main" val="6231020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p:txBody>
          <a:bodyPr/>
          <a:lstStyle/>
          <a:p>
            <a:pPr eaLnBrk="1" hangingPunct="1"/>
            <a:r>
              <a:rPr lang="de-CH" dirty="0"/>
              <a:t>Emotionsregulation</a:t>
            </a:r>
            <a:endParaRPr lang="de-DE" dirty="0"/>
          </a:p>
        </p:txBody>
      </p:sp>
      <p:sp>
        <p:nvSpPr>
          <p:cNvPr id="91139" name="Rectangle 3"/>
          <p:cNvSpPr>
            <a:spLocks noGrp="1" noChangeArrowheads="1"/>
          </p:cNvSpPr>
          <p:nvPr>
            <p:ph type="body" idx="4294967295"/>
          </p:nvPr>
        </p:nvSpPr>
        <p:spPr/>
        <p:txBody>
          <a:bodyPr/>
          <a:lstStyle/>
          <a:p>
            <a:pPr eaLnBrk="1" hangingPunct="1"/>
            <a:r>
              <a:rPr lang="de-CH" sz="2800" dirty="0"/>
              <a:t>Regulation positiver und negativer affektiver Zustände</a:t>
            </a:r>
          </a:p>
          <a:p>
            <a:pPr eaLnBrk="1" hangingPunct="1"/>
            <a:r>
              <a:rPr lang="de-CH" sz="2800" dirty="0"/>
              <a:t>Bewusste und unbewusste Regulation</a:t>
            </a:r>
          </a:p>
          <a:p>
            <a:pPr eaLnBrk="1" hangingPunct="1"/>
            <a:r>
              <a:rPr lang="de-CH" sz="2800" dirty="0"/>
              <a:t>Verstärkung und Abschwächung affektiver Zustände</a:t>
            </a:r>
          </a:p>
          <a:p>
            <a:pPr eaLnBrk="1" hangingPunct="1"/>
            <a:r>
              <a:rPr lang="de-CH" sz="2800" dirty="0"/>
              <a:t>Emotionale Selbst-Regulation, Fremdregulation und missglückte Regulation </a:t>
            </a:r>
            <a:r>
              <a:rPr lang="de-CH" sz="2800" dirty="0">
                <a:sym typeface="Wingdings" charset="0"/>
              </a:rPr>
              <a:t> psychische Störungen</a:t>
            </a:r>
            <a:endParaRPr lang="de-DE" sz="2800" dirty="0"/>
          </a:p>
        </p:txBody>
      </p:sp>
      <p:sp>
        <p:nvSpPr>
          <p:cNvPr id="2" name="Textfeld 1"/>
          <p:cNvSpPr txBox="1"/>
          <p:nvPr/>
        </p:nvSpPr>
        <p:spPr>
          <a:xfrm>
            <a:off x="6731000" y="6550223"/>
            <a:ext cx="2413000" cy="307777"/>
          </a:xfrm>
          <a:prstGeom prst="rect">
            <a:avLst/>
          </a:prstGeom>
          <a:noFill/>
        </p:spPr>
        <p:txBody>
          <a:bodyPr wrap="square" rtlCol="0">
            <a:spAutoFit/>
          </a:bodyPr>
          <a:lstStyle/>
          <a:p>
            <a:r>
              <a:rPr lang="de-DE" sz="1400" dirty="0" err="1" smtClean="0">
                <a:latin typeface="Helvetica Light"/>
                <a:cs typeface="Helvetica Light"/>
              </a:rPr>
              <a:t>Gross</a:t>
            </a:r>
            <a:r>
              <a:rPr lang="de-DE" sz="1400" dirty="0" smtClean="0">
                <a:latin typeface="Helvetica Light"/>
                <a:cs typeface="Helvetica Light"/>
              </a:rPr>
              <a:t> &amp; Thompson, 2007</a:t>
            </a:r>
            <a:endParaRPr lang="de-DE" sz="1400" dirty="0">
              <a:latin typeface="Helvetica Light"/>
              <a:cs typeface="Helvetica Light"/>
            </a:endParaRPr>
          </a:p>
        </p:txBody>
      </p:sp>
      <p:sp>
        <p:nvSpPr>
          <p:cNvPr id="5" name="Textfeld 4"/>
          <p:cNvSpPr txBox="1"/>
          <p:nvPr/>
        </p:nvSpPr>
        <p:spPr>
          <a:xfrm>
            <a:off x="7648222" y="0"/>
            <a:ext cx="1495778" cy="276999"/>
          </a:xfrm>
          <a:prstGeom prst="rect">
            <a:avLst/>
          </a:prstGeom>
          <a:noFill/>
        </p:spPr>
        <p:txBody>
          <a:bodyPr wrap="square" rtlCol="0">
            <a:spAutoFit/>
          </a:bodyPr>
          <a:lstStyle/>
          <a:p>
            <a:r>
              <a:rPr lang="de-DE" sz="1200" dirty="0" smtClean="0">
                <a:latin typeface="Helvetica Light"/>
                <a:cs typeface="Helvetica Light"/>
              </a:rPr>
              <a:t>Emotionsregulation</a:t>
            </a:r>
            <a:endParaRPr lang="de-DE" sz="1200" dirty="0">
              <a:latin typeface="Helvetica Light"/>
              <a:cs typeface="Helvetica Light"/>
            </a:endParaRPr>
          </a:p>
        </p:txBody>
      </p:sp>
    </p:spTree>
    <p:extLst>
      <p:ext uri="{BB962C8B-B14F-4D97-AF65-F5344CB8AC3E}">
        <p14:creationId xmlns:p14="http://schemas.microsoft.com/office/powerpoint/2010/main" val="36217621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TAFF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AFF_Templat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8093</Words>
  <Application>Microsoft Office PowerPoint</Application>
  <PresentationFormat>Bildschirmpräsentation (4:3)</PresentationFormat>
  <Paragraphs>896</Paragraphs>
  <Slides>52</Slides>
  <Notes>43</Notes>
  <HiddenSlides>0</HiddenSlides>
  <MMClips>0</MMClips>
  <ScaleCrop>false</ScaleCrop>
  <HeadingPairs>
    <vt:vector size="4" baseType="variant">
      <vt:variant>
        <vt:lpstr>Design</vt:lpstr>
      </vt:variant>
      <vt:variant>
        <vt:i4>1</vt:i4>
      </vt:variant>
      <vt:variant>
        <vt:lpstr>Folientitel</vt:lpstr>
      </vt:variant>
      <vt:variant>
        <vt:i4>52</vt:i4>
      </vt:variant>
    </vt:vector>
  </HeadingPairs>
  <TitlesOfParts>
    <vt:vector size="53" baseType="lpstr">
      <vt:lpstr>Office-Design</vt:lpstr>
      <vt:lpstr>Emotionale Kompetenzen und  psychische Störungen im  Kindes- Jugend-, und Erwachsenenalter:  Wie viel Emotionen braucht es in der Psychotherapie? </vt:lpstr>
      <vt:lpstr>Überblick</vt:lpstr>
      <vt:lpstr>PowerPoint-Präsentation</vt:lpstr>
      <vt:lpstr>Was sind Emotionen?</vt:lpstr>
      <vt:lpstr>Emotionen als Handlungsimpuls</vt:lpstr>
      <vt:lpstr>Emotionale Kompetenz</vt:lpstr>
      <vt:lpstr>Emotionale Schlüsselfertigkeiten  Saarni (1999)</vt:lpstr>
      <vt:lpstr>PowerPoint-Präsentation</vt:lpstr>
      <vt:lpstr>Emotionsregulation</vt:lpstr>
      <vt:lpstr>Prozessmodell der Emotionsregulation</vt:lpstr>
      <vt:lpstr>Entwicklung der Emotionalen Kompetenz</vt:lpstr>
      <vt:lpstr>Soziale Rückversicherung</vt:lpstr>
      <vt:lpstr>Belohnungsaufschub</vt:lpstr>
      <vt:lpstr>Risikofaktor: Dysfunktionale Emotionsregulation</vt:lpstr>
      <vt:lpstr>Prozessmodell der Emotionsregulation</vt:lpstr>
      <vt:lpstr>Kinder mit Angststörungen</vt:lpstr>
      <vt:lpstr>Störung mit Trennungsangst</vt:lpstr>
      <vt:lpstr>Kognitive Faktoren bei der Störung mit Trennungsangst</vt:lpstr>
      <vt:lpstr>Kinder mit expansiven Störungen</vt:lpstr>
      <vt:lpstr>Nichtsuizidale Selbstverletzungen (NSSV)</vt:lpstr>
      <vt:lpstr>Warum machen die das?  Funktionen von selbstverletzendem Verhalten</vt:lpstr>
      <vt:lpstr>Defizite Emotionsregulation </vt:lpstr>
      <vt:lpstr>Interpretations Bias</vt:lpstr>
      <vt:lpstr>Interpretations Bias</vt:lpstr>
      <vt:lpstr>Emotionserkennungsparadigma</vt:lpstr>
      <vt:lpstr>Emotionserkennung</vt:lpstr>
      <vt:lpstr>Emotionales Facial Mimicry Freude - m. Zygomaticus Major</vt:lpstr>
      <vt:lpstr>Schwierigkeiten Emotionsregulation: Borderline PS</vt:lpstr>
      <vt:lpstr>Emotionsregulation &amp; Depression</vt:lpstr>
      <vt:lpstr>Klinische Implikationen: Modell der Kognitiven Verhaltenstherapie</vt:lpstr>
      <vt:lpstr>Transdiagnostische Behandlung Emotionale Störungen</vt:lpstr>
      <vt:lpstr>Einstellung von Praktikern gegenüber Manualen</vt:lpstr>
      <vt:lpstr>Klinische Implikationen: Emotionale Störungen</vt:lpstr>
      <vt:lpstr>Transdiagnostische Psychotherapie: Wirksamkeit</vt:lpstr>
      <vt:lpstr>Emotionen</vt:lpstr>
      <vt:lpstr>Transdiagnostische Behandlung für Jugendliche mit Angst- und depressiven Störungen </vt:lpstr>
      <vt:lpstr>Dialektisch Behaviorale Therapie:  DBT</vt:lpstr>
      <vt:lpstr>DBT-A: Emotionsregulation</vt:lpstr>
      <vt:lpstr>Reduktion der Anfälligkeit für heftige Gefühle</vt:lpstr>
      <vt:lpstr>Emotionssurfing</vt:lpstr>
      <vt:lpstr>Emotionsregulation durch entgegengesetztes Handeln</vt:lpstr>
      <vt:lpstr>Training Emotionaler Kompetenzen (TEK)</vt:lpstr>
      <vt:lpstr>PowerPoint-Präsentation</vt:lpstr>
      <vt:lpstr>Interventionen mit Teilbereich zur Förderung emotionaler Kompetenz</vt:lpstr>
      <vt:lpstr>Emotionsregulationstraining &amp; Prävention</vt:lpstr>
      <vt:lpstr>Fazit</vt:lpstr>
      <vt:lpstr>PowerPoint-Präsentation</vt:lpstr>
      <vt:lpstr>Diagnostisches Verfahren</vt:lpstr>
      <vt:lpstr>DERS-Difficulties in Emotion Regulation Scale</vt:lpstr>
      <vt:lpstr>ERQ-Emotion Regulation Questionnaire</vt:lpstr>
      <vt:lpstr>FEEL-KJ: Fragebogen zur Erhebung der Emotionsregulation bei Kindern und Jugendlichen </vt:lpstr>
      <vt:lpstr>FEEL-KJ</vt:lpstr>
    </vt:vector>
  </TitlesOfParts>
  <Company>Universität Basel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einfügen</dc:title>
  <dc:creator>Tina In-Albon</dc:creator>
  <cp:lastModifiedBy>Kornelia Paterson</cp:lastModifiedBy>
  <cp:revision>358</cp:revision>
  <dcterms:created xsi:type="dcterms:W3CDTF">2013-02-13T20:49:07Z</dcterms:created>
  <dcterms:modified xsi:type="dcterms:W3CDTF">2016-09-23T09:11:48Z</dcterms:modified>
</cp:coreProperties>
</file>